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3"/>
  </p:sldMasterIdLst>
  <p:notesMasterIdLst>
    <p:notesMasterId r:id="rId31"/>
  </p:notesMasterIdLst>
  <p:sldIdLst>
    <p:sldId id="318" r:id="rId4"/>
    <p:sldId id="359" r:id="rId5"/>
    <p:sldId id="362" r:id="rId6"/>
    <p:sldId id="325" r:id="rId7"/>
    <p:sldId id="342" r:id="rId8"/>
    <p:sldId id="345" r:id="rId9"/>
    <p:sldId id="347" r:id="rId10"/>
    <p:sldId id="341" r:id="rId11"/>
    <p:sldId id="327" r:id="rId12"/>
    <p:sldId id="346" r:id="rId13"/>
    <p:sldId id="331" r:id="rId14"/>
    <p:sldId id="334" r:id="rId15"/>
    <p:sldId id="306" r:id="rId16"/>
    <p:sldId id="307" r:id="rId17"/>
    <p:sldId id="343" r:id="rId18"/>
    <p:sldId id="344" r:id="rId19"/>
    <p:sldId id="348" r:id="rId20"/>
    <p:sldId id="349" r:id="rId21"/>
    <p:sldId id="350" r:id="rId22"/>
    <p:sldId id="351" r:id="rId23"/>
    <p:sldId id="352" r:id="rId24"/>
    <p:sldId id="353" r:id="rId25"/>
    <p:sldId id="355" r:id="rId26"/>
    <p:sldId id="356" r:id="rId27"/>
    <p:sldId id="357" r:id="rId28"/>
    <p:sldId id="358" r:id="rId29"/>
    <p:sldId id="360" r:id="rId30"/>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BM" initials="A" lastIdx="6"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82" autoAdjust="0"/>
    <p:restoredTop sz="58377" autoAdjust="0"/>
  </p:normalViewPr>
  <p:slideViewPr>
    <p:cSldViewPr snapToGrid="0" snapToObjects="1">
      <p:cViewPr varScale="1">
        <p:scale>
          <a:sx n="56" d="100"/>
          <a:sy n="56" d="100"/>
        </p:scale>
        <p:origin x="-1254" y="-84"/>
      </p:cViewPr>
      <p:guideLst>
        <p:guide orient="horz" pos="1620"/>
        <p:guide pos="2880"/>
      </p:guideLst>
    </p:cSldViewPr>
  </p:slideViewPr>
  <p:notesTextViewPr>
    <p:cViewPr>
      <p:scale>
        <a:sx n="100" d="100"/>
        <a:sy n="100" d="100"/>
      </p:scale>
      <p:origin x="0" y="0"/>
    </p:cViewPr>
  </p:notesTextViewPr>
  <p:sorterViewPr>
    <p:cViewPr varScale="1">
      <p:scale>
        <a:sx n="1" d="1"/>
        <a:sy n="1" d="1"/>
      </p:scale>
      <p:origin x="0" y="-19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image" Target="../media/image9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D4473B-B923-4F55-B40A-D744D741575C}" type="datetimeFigureOut">
              <a:rPr lang="en-CA" smtClean="0"/>
              <a:t>09/11/2015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96F3EF-B4A7-41C9-AD70-B85D359BC0AB}" type="slidenum">
              <a:rPr lang="en-CA" smtClean="0"/>
              <a:t>‹#›</a:t>
            </a:fld>
            <a:endParaRPr lang="en-CA"/>
          </a:p>
        </p:txBody>
      </p:sp>
    </p:spTree>
    <p:extLst>
      <p:ext uri="{BB962C8B-B14F-4D97-AF65-F5344CB8AC3E}">
        <p14:creationId xmlns:p14="http://schemas.microsoft.com/office/powerpoint/2010/main" val="149112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96F3EF-B4A7-41C9-AD70-B85D359BC0AB}" type="slidenum">
              <a:rPr lang="en-CA" smtClean="0"/>
              <a:t>1</a:t>
            </a:fld>
            <a:endParaRPr lang="en-CA"/>
          </a:p>
        </p:txBody>
      </p:sp>
    </p:spTree>
    <p:extLst>
      <p:ext uri="{BB962C8B-B14F-4D97-AF65-F5344CB8AC3E}">
        <p14:creationId xmlns:p14="http://schemas.microsoft.com/office/powerpoint/2010/main" val="1265779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4588" indent="-228600">
              <a:defRPr>
                <a:solidFill>
                  <a:schemeClr val="tx1"/>
                </a:solidFill>
                <a:latin typeface="Arial" panose="020B0604020202020204" pitchFamily="34" charset="0"/>
                <a:cs typeface="Arial" panose="020B0604020202020204" pitchFamily="34" charset="0"/>
              </a:defRPr>
            </a:lvl3pPr>
            <a:lvl4pPr marL="1601788" indent="-228600">
              <a:defRPr>
                <a:solidFill>
                  <a:schemeClr val="tx1"/>
                </a:solidFill>
                <a:latin typeface="Arial" panose="020B0604020202020204" pitchFamily="34" charset="0"/>
                <a:cs typeface="Arial" panose="020B0604020202020204" pitchFamily="34" charset="0"/>
              </a:defRPr>
            </a:lvl4pPr>
            <a:lvl5pPr marL="2058988" indent="-228600">
              <a:defRPr>
                <a:solidFill>
                  <a:schemeClr val="tx1"/>
                </a:solidFill>
                <a:latin typeface="Arial" panose="020B0604020202020204" pitchFamily="34" charset="0"/>
                <a:cs typeface="Arial" panose="020B0604020202020204" pitchFamily="34" charset="0"/>
              </a:defRPr>
            </a:lvl5pPr>
            <a:lvl6pPr marL="25161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89E2FFC-7AC2-4B2C-8FD3-F20338A308A4}" type="slidenum">
              <a:rPr lang="en-US" altLang="en-US" smtClean="0">
                <a:latin typeface="Calibri" panose="020F0502020204030204" pitchFamily="34" charset="0"/>
              </a:rPr>
              <a:pPr/>
              <a:t>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648319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C3C999AD-79EC-4F02-84A9-EEA7F0527E47}" type="slidenum">
              <a:rPr lang="en-US" smtClean="0"/>
              <a:pPr/>
              <a:t>5</a:t>
            </a:fld>
            <a:endParaRPr lang="en-US"/>
          </a:p>
        </p:txBody>
      </p:sp>
    </p:spTree>
    <p:extLst>
      <p:ext uri="{BB962C8B-B14F-4D97-AF65-F5344CB8AC3E}">
        <p14:creationId xmlns:p14="http://schemas.microsoft.com/office/powerpoint/2010/main" val="2451386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a:xfrm>
            <a:off x="-542925" y="339725"/>
            <a:ext cx="6094413" cy="3429000"/>
          </a:xfrm>
          <a:ln/>
        </p:spPr>
      </p:sp>
      <p:sp>
        <p:nvSpPr>
          <p:cNvPr id="3" name="Notizenplatzhalter 2"/>
          <p:cNvSpPr>
            <a:spLocks noGrp="1"/>
          </p:cNvSpPr>
          <p:nvPr>
            <p:ph type="body" idx="1"/>
          </p:nvPr>
        </p:nvSpPr>
        <p:spPr/>
        <p:txBody>
          <a:bodyPr/>
          <a:lstStyle/>
          <a:p>
            <a:pPr>
              <a:defRPr/>
            </a:pPr>
            <a:endParaRPr lang="en-US" dirty="0" smtClean="0"/>
          </a:p>
          <a:p>
            <a:pPr>
              <a:defRPr/>
            </a:pPr>
            <a:endParaRPr lang="en-US" dirty="0" smtClean="0"/>
          </a:p>
          <a:p>
            <a:pPr>
              <a:defRPr/>
            </a:pPr>
            <a:endParaRPr lang="de-DE" dirty="0"/>
          </a:p>
        </p:txBody>
      </p:sp>
      <p:sp>
        <p:nvSpPr>
          <p:cNvPr id="17412"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EC5C97C-E852-46CD-AD6E-2EAAF9415F73}" type="slidenum">
              <a:rPr lang="en-US" altLang="de-DE" smtClean="0"/>
              <a:pPr>
                <a:spcBef>
                  <a:spcPct val="0"/>
                </a:spcBef>
              </a:pPr>
              <a:t>6</a:t>
            </a:fld>
            <a:endParaRPr lang="en-US" altLang="de-DE" smtClean="0"/>
          </a:p>
        </p:txBody>
      </p:sp>
    </p:spTree>
    <p:extLst>
      <p:ext uri="{BB962C8B-B14F-4D97-AF65-F5344CB8AC3E}">
        <p14:creationId xmlns:p14="http://schemas.microsoft.com/office/powerpoint/2010/main" val="94533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p:cNvSpPr txBox="1">
            <a:spLocks noGrp="1" noChangeArrowheads="1"/>
          </p:cNvSpPr>
          <p:nvPr/>
        </p:nvSpPr>
        <p:spPr bwMode="auto">
          <a:xfrm>
            <a:off x="3965575" y="8818563"/>
            <a:ext cx="30305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804" tIns="46402" rIns="92804" bIns="46402"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D206B49-D458-42BD-AEE8-2CA839006844}" type="slidenum">
              <a:rPr lang="en-US" altLang="en-US">
                <a:latin typeface="Arial" panose="020B0604020202020204" pitchFamily="34" charset="0"/>
              </a:rPr>
              <a:pPr algn="r" eaLnBrk="1" hangingPunct="1">
                <a:spcBef>
                  <a:spcPct val="0"/>
                </a:spcBef>
              </a:pPr>
              <a:t>7</a:t>
            </a:fld>
            <a:endParaRPr lang="en-US" altLang="en-US">
              <a:latin typeface="Arial" panose="020B0604020202020204" pitchFamily="34" charset="0"/>
            </a:endParaRPr>
          </a:p>
        </p:txBody>
      </p:sp>
      <p:sp>
        <p:nvSpPr>
          <p:cNvPr id="19459" name="Text Box 2"/>
          <p:cNvSpPr txBox="1">
            <a:spLocks noChangeArrowheads="1"/>
          </p:cNvSpPr>
          <p:nvPr/>
        </p:nvSpPr>
        <p:spPr bwMode="auto">
          <a:xfrm>
            <a:off x="3967163" y="8818563"/>
            <a:ext cx="30289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1600">
                <a:solidFill>
                  <a:srgbClr val="000000"/>
                </a:solidFill>
                <a:miter lim="800000"/>
                <a:headEnd/>
                <a:tailEnd/>
              </a14:hiddenLine>
            </a:ext>
          </a:extLst>
        </p:spPr>
        <p:txBody>
          <a:bodyPr lIns="92536" tIns="103249" rIns="92536" bIns="46267" anchor="b"/>
          <a:lstStyle>
            <a:lvl1pPr defTabSz="455613">
              <a:spcBef>
                <a:spcPct val="30000"/>
              </a:spcBef>
              <a:tabLst>
                <a:tab pos="722313" algn="l"/>
                <a:tab pos="1443038" algn="l"/>
                <a:tab pos="2165350" algn="l"/>
                <a:tab pos="2887663" algn="l"/>
              </a:tabLst>
              <a:defRPr sz="1200">
                <a:solidFill>
                  <a:schemeClr val="tx1"/>
                </a:solidFill>
                <a:latin typeface="Calibri" panose="020F0502020204030204" pitchFamily="34" charset="0"/>
              </a:defRPr>
            </a:lvl1pPr>
            <a:lvl2pPr marL="701675" indent="-271463" defTabSz="455613">
              <a:spcBef>
                <a:spcPct val="30000"/>
              </a:spcBef>
              <a:tabLst>
                <a:tab pos="722313" algn="l"/>
                <a:tab pos="1443038" algn="l"/>
                <a:tab pos="2165350" algn="l"/>
                <a:tab pos="2887663" algn="l"/>
              </a:tabLst>
              <a:defRPr sz="1200">
                <a:solidFill>
                  <a:schemeClr val="tx1"/>
                </a:solidFill>
                <a:latin typeface="Calibri" panose="020F0502020204030204" pitchFamily="34" charset="0"/>
              </a:defRPr>
            </a:lvl2pPr>
            <a:lvl3pPr marL="1077913" indent="-215900" defTabSz="455613">
              <a:spcBef>
                <a:spcPct val="30000"/>
              </a:spcBef>
              <a:tabLst>
                <a:tab pos="722313" algn="l"/>
                <a:tab pos="1443038" algn="l"/>
                <a:tab pos="2165350" algn="l"/>
                <a:tab pos="2887663" algn="l"/>
              </a:tabLst>
              <a:defRPr sz="1200">
                <a:solidFill>
                  <a:schemeClr val="tx1"/>
                </a:solidFill>
                <a:latin typeface="Calibri" panose="020F0502020204030204" pitchFamily="34" charset="0"/>
              </a:defRPr>
            </a:lvl3pPr>
            <a:lvl4pPr marL="1509713" indent="-215900" defTabSz="455613">
              <a:spcBef>
                <a:spcPct val="30000"/>
              </a:spcBef>
              <a:tabLst>
                <a:tab pos="722313" algn="l"/>
                <a:tab pos="1443038" algn="l"/>
                <a:tab pos="2165350" algn="l"/>
                <a:tab pos="2887663" algn="l"/>
              </a:tabLst>
              <a:defRPr sz="1200">
                <a:solidFill>
                  <a:schemeClr val="tx1"/>
                </a:solidFill>
                <a:latin typeface="Calibri" panose="020F0502020204030204" pitchFamily="34" charset="0"/>
              </a:defRPr>
            </a:lvl4pPr>
            <a:lvl5pPr marL="1941513" indent="-214313" defTabSz="455613">
              <a:spcBef>
                <a:spcPct val="30000"/>
              </a:spcBef>
              <a:tabLst>
                <a:tab pos="722313" algn="l"/>
                <a:tab pos="1443038" algn="l"/>
                <a:tab pos="2165350" algn="l"/>
                <a:tab pos="2887663" algn="l"/>
              </a:tabLst>
              <a:defRPr sz="1200">
                <a:solidFill>
                  <a:schemeClr val="tx1"/>
                </a:solidFill>
                <a:latin typeface="Calibri" panose="020F0502020204030204" pitchFamily="34" charset="0"/>
              </a:defRPr>
            </a:lvl5pPr>
            <a:lvl6pPr marL="2398713" indent="-214313" defTabSz="455613" eaLnBrk="0" fontAlgn="base" hangingPunct="0">
              <a:spcBef>
                <a:spcPct val="30000"/>
              </a:spcBef>
              <a:spcAft>
                <a:spcPct val="0"/>
              </a:spcAft>
              <a:tabLst>
                <a:tab pos="722313" algn="l"/>
                <a:tab pos="1443038" algn="l"/>
                <a:tab pos="2165350" algn="l"/>
                <a:tab pos="2887663" algn="l"/>
              </a:tabLst>
              <a:defRPr sz="1200">
                <a:solidFill>
                  <a:schemeClr val="tx1"/>
                </a:solidFill>
                <a:latin typeface="Calibri" panose="020F0502020204030204" pitchFamily="34" charset="0"/>
              </a:defRPr>
            </a:lvl6pPr>
            <a:lvl7pPr marL="2855913" indent="-214313" defTabSz="455613" eaLnBrk="0" fontAlgn="base" hangingPunct="0">
              <a:spcBef>
                <a:spcPct val="30000"/>
              </a:spcBef>
              <a:spcAft>
                <a:spcPct val="0"/>
              </a:spcAft>
              <a:tabLst>
                <a:tab pos="722313" algn="l"/>
                <a:tab pos="1443038" algn="l"/>
                <a:tab pos="2165350" algn="l"/>
                <a:tab pos="2887663" algn="l"/>
              </a:tabLst>
              <a:defRPr sz="1200">
                <a:solidFill>
                  <a:schemeClr val="tx1"/>
                </a:solidFill>
                <a:latin typeface="Calibri" panose="020F0502020204030204" pitchFamily="34" charset="0"/>
              </a:defRPr>
            </a:lvl7pPr>
            <a:lvl8pPr marL="3313113" indent="-214313" defTabSz="455613" eaLnBrk="0" fontAlgn="base" hangingPunct="0">
              <a:spcBef>
                <a:spcPct val="30000"/>
              </a:spcBef>
              <a:spcAft>
                <a:spcPct val="0"/>
              </a:spcAft>
              <a:tabLst>
                <a:tab pos="722313" algn="l"/>
                <a:tab pos="1443038" algn="l"/>
                <a:tab pos="2165350" algn="l"/>
                <a:tab pos="2887663" algn="l"/>
              </a:tabLst>
              <a:defRPr sz="1200">
                <a:solidFill>
                  <a:schemeClr val="tx1"/>
                </a:solidFill>
                <a:latin typeface="Calibri" panose="020F0502020204030204" pitchFamily="34" charset="0"/>
              </a:defRPr>
            </a:lvl8pPr>
            <a:lvl9pPr marL="3770313" indent="-214313" defTabSz="455613" eaLnBrk="0" fontAlgn="base" hangingPunct="0">
              <a:spcBef>
                <a:spcPct val="30000"/>
              </a:spcBef>
              <a:spcAft>
                <a:spcPct val="0"/>
              </a:spcAft>
              <a:tabLst>
                <a:tab pos="722313" algn="l"/>
                <a:tab pos="1443038" algn="l"/>
                <a:tab pos="2165350" algn="l"/>
                <a:tab pos="2887663" algn="l"/>
              </a:tabLst>
              <a:defRPr sz="1200">
                <a:solidFill>
                  <a:schemeClr val="tx1"/>
                </a:solidFill>
                <a:latin typeface="Calibri" panose="020F0502020204030204" pitchFamily="34" charset="0"/>
              </a:defRPr>
            </a:lvl9pPr>
          </a:lstStyle>
          <a:p>
            <a:pPr algn="r" eaLnBrk="1">
              <a:lnSpc>
                <a:spcPct val="93000"/>
              </a:lnSpc>
              <a:spcBef>
                <a:spcPct val="0"/>
              </a:spcBef>
              <a:buClr>
                <a:srgbClr val="000000"/>
              </a:buClr>
              <a:buFont typeface="Times New Roman" panose="02020603050405020304" pitchFamily="18" charset="0"/>
              <a:buNone/>
            </a:pPr>
            <a:fld id="{0D61432D-745D-4E30-9D04-2D416C7AE449}" type="slidenum">
              <a:rPr lang="en-US" altLang="en-US" sz="1000">
                <a:solidFill>
                  <a:srgbClr val="000000"/>
                </a:solidFill>
                <a:latin typeface="Arial" panose="020B0604020202020204" pitchFamily="34" charset="0"/>
                <a:ea typeface="MS Gothic" panose="020B0609070205080204" pitchFamily="49" charset="-128"/>
              </a:rPr>
              <a:pPr algn="r" eaLnBrk="1">
                <a:lnSpc>
                  <a:spcPct val="93000"/>
                </a:lnSpc>
                <a:spcBef>
                  <a:spcPct val="0"/>
                </a:spcBef>
                <a:buClr>
                  <a:srgbClr val="000000"/>
                </a:buClr>
                <a:buFont typeface="Times New Roman" panose="02020603050405020304" pitchFamily="18" charset="0"/>
                <a:buNone/>
              </a:pPr>
              <a:t>7</a:t>
            </a:fld>
            <a:endParaRPr lang="en-US" altLang="en-US" sz="1000">
              <a:solidFill>
                <a:srgbClr val="000000"/>
              </a:solidFill>
              <a:latin typeface="Arial" panose="020B0604020202020204" pitchFamily="34" charset="0"/>
              <a:ea typeface="MS Gothic" panose="020B0609070205080204" pitchFamily="49" charset="-128"/>
            </a:endParaRPr>
          </a:p>
        </p:txBody>
      </p:sp>
      <p:sp>
        <p:nvSpPr>
          <p:cNvPr id="19460" name="Rectangle 3"/>
          <p:cNvSpPr>
            <a:spLocks noGrp="1" noRot="1" noChangeAspect="1" noChangeArrowheads="1" noTextEdit="1"/>
          </p:cNvSpPr>
          <p:nvPr>
            <p:ph type="sldImg"/>
          </p:nvPr>
        </p:nvSpPr>
        <p:spPr bwMode="auto">
          <a:xfrm>
            <a:off x="406400" y="696913"/>
            <a:ext cx="6188075" cy="34813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1" name="Rectangle 4"/>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536" tIns="46267" rIns="92536" bIns="46267" numCol="1" anchor="ctr"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148353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C3C999AD-79EC-4F02-84A9-EEA7F0527E47}" type="slidenum">
              <a:rPr lang="en-US" smtClean="0"/>
              <a:pPr/>
              <a:t>8</a:t>
            </a:fld>
            <a:endParaRPr lang="en-US"/>
          </a:p>
        </p:txBody>
      </p:sp>
    </p:spTree>
    <p:extLst>
      <p:ext uri="{BB962C8B-B14F-4D97-AF65-F5344CB8AC3E}">
        <p14:creationId xmlns:p14="http://schemas.microsoft.com/office/powerpoint/2010/main" val="2376967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Autofit/>
          </a:bodyPr>
          <a:lstStyle/>
          <a:p>
            <a:pPr marL="171450" marR="0" lvl="1" indent="-171450" algn="l" defTabSz="914400" rtl="0" eaLnBrk="1" fontAlgn="auto" latinLnBrk="0" hangingPunct="1">
              <a:lnSpc>
                <a:spcPct val="105000"/>
              </a:lnSpc>
              <a:spcBef>
                <a:spcPts val="100"/>
              </a:spcBef>
              <a:spcAft>
                <a:spcPts val="100"/>
              </a:spcAft>
              <a:buClrTx/>
              <a:buSzTx/>
              <a:buFont typeface="Wingdings" pitchFamily="2" charset="2"/>
              <a:buNone/>
              <a:tabLst/>
              <a:defRPr/>
            </a:pPr>
            <a:endParaRPr lang="en-US" altLang="en-US" sz="900" dirty="0" smtClean="0">
              <a:latin typeface="Gotham Book"/>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defTabSz="927100">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defTabSz="9271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9271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9271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9271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9271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9271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9271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25449DD9-8CDD-4435-8C7D-2C55200ACC54}" type="slidenum">
              <a:rPr lang="en-US" altLang="en-US"/>
              <a:pPr>
                <a:spcBef>
                  <a:spcPct val="0"/>
                </a:spcBef>
              </a:pPr>
              <a:t>9</a:t>
            </a:fld>
            <a:endParaRPr lang="en-US" altLang="en-US"/>
          </a:p>
        </p:txBody>
      </p:sp>
    </p:spTree>
    <p:extLst>
      <p:ext uri="{BB962C8B-B14F-4D97-AF65-F5344CB8AC3E}">
        <p14:creationId xmlns:p14="http://schemas.microsoft.com/office/powerpoint/2010/main" val="2132572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66618">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820" indent="-285700" defTabSz="966618">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2799" indent="-228560" defTabSz="966618">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599920" indent="-228560" defTabSz="966618">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039" indent="-228560" defTabSz="966618">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159" indent="-228560" defTabSz="966618"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278" indent="-228560" defTabSz="966618"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8398" indent="-228560" defTabSz="966618"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5518" indent="-228560" defTabSz="966618"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fld id="{33C22669-4DB8-4B5D-824E-4A8309783F8C}" type="slidenum">
              <a:rPr lang="en-US" sz="2100"/>
              <a:pPr/>
              <a:t>10</a:t>
            </a:fld>
            <a:endParaRPr lang="en-US" sz="2100" dirty="0"/>
          </a:p>
        </p:txBody>
      </p:sp>
      <p:sp>
        <p:nvSpPr>
          <p:cNvPr id="56323" name="Text Box 2"/>
          <p:cNvSpPr txBox="1">
            <a:spLocks noChangeArrowheads="1"/>
          </p:cNvSpPr>
          <p:nvPr/>
        </p:nvSpPr>
        <p:spPr bwMode="auto">
          <a:xfrm>
            <a:off x="4143375" y="9120189"/>
            <a:ext cx="3170238"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814" tIns="48226" rIns="96814" bIns="48226" anchor="b"/>
          <a:lstStyle>
            <a:lvl1pPr defTabSz="457200">
              <a:tabLst>
                <a:tab pos="0" algn="l"/>
                <a:tab pos="457200" algn="l"/>
                <a:tab pos="914400" algn="l"/>
                <a:tab pos="1371600" algn="l"/>
                <a:tab pos="1828800" algn="l"/>
                <a:tab pos="2286000" algn="l"/>
                <a:tab pos="2743200" algn="l"/>
                <a:tab pos="3200400" algn="l"/>
                <a:tab pos="3656013" algn="l"/>
                <a:tab pos="4114800" algn="l"/>
                <a:tab pos="4572000" algn="l"/>
                <a:tab pos="5029200" algn="l"/>
                <a:tab pos="5486400" algn="l"/>
                <a:tab pos="5942013" algn="l"/>
                <a:tab pos="6400800" algn="l"/>
                <a:tab pos="6856413" algn="l"/>
                <a:tab pos="7315200" algn="l"/>
                <a:tab pos="7770813" algn="l"/>
                <a:tab pos="8229600" algn="l"/>
                <a:tab pos="8686800" algn="l"/>
                <a:tab pos="9142413"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6013" algn="l"/>
                <a:tab pos="4114800" algn="l"/>
                <a:tab pos="4572000" algn="l"/>
                <a:tab pos="5029200" algn="l"/>
                <a:tab pos="5486400" algn="l"/>
                <a:tab pos="5942013" algn="l"/>
                <a:tab pos="6400800" algn="l"/>
                <a:tab pos="6856413" algn="l"/>
                <a:tab pos="7315200" algn="l"/>
                <a:tab pos="7770813" algn="l"/>
                <a:tab pos="8229600" algn="l"/>
                <a:tab pos="8686800" algn="l"/>
                <a:tab pos="9142413"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6013" algn="l"/>
                <a:tab pos="4114800" algn="l"/>
                <a:tab pos="4572000" algn="l"/>
                <a:tab pos="5029200" algn="l"/>
                <a:tab pos="5486400" algn="l"/>
                <a:tab pos="5942013" algn="l"/>
                <a:tab pos="6400800" algn="l"/>
                <a:tab pos="6856413" algn="l"/>
                <a:tab pos="7315200" algn="l"/>
                <a:tab pos="7770813" algn="l"/>
                <a:tab pos="8229600" algn="l"/>
                <a:tab pos="8686800" algn="l"/>
                <a:tab pos="9142413"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598613" indent="-227013" defTabSz="457200">
              <a:tabLst>
                <a:tab pos="0" algn="l"/>
                <a:tab pos="457200" algn="l"/>
                <a:tab pos="914400" algn="l"/>
                <a:tab pos="1371600" algn="l"/>
                <a:tab pos="1828800" algn="l"/>
                <a:tab pos="2286000" algn="l"/>
                <a:tab pos="2743200" algn="l"/>
                <a:tab pos="3200400" algn="l"/>
                <a:tab pos="3656013" algn="l"/>
                <a:tab pos="4114800" algn="l"/>
                <a:tab pos="4572000" algn="l"/>
                <a:tab pos="5029200" algn="l"/>
                <a:tab pos="5486400" algn="l"/>
                <a:tab pos="5942013" algn="l"/>
                <a:tab pos="6400800" algn="l"/>
                <a:tab pos="6856413" algn="l"/>
                <a:tab pos="7315200" algn="l"/>
                <a:tab pos="7770813" algn="l"/>
                <a:tab pos="8229600" algn="l"/>
                <a:tab pos="8686800" algn="l"/>
                <a:tab pos="9142413"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6013" algn="l"/>
                <a:tab pos="4114800" algn="l"/>
                <a:tab pos="4572000" algn="l"/>
                <a:tab pos="5029200" algn="l"/>
                <a:tab pos="5486400" algn="l"/>
                <a:tab pos="5942013" algn="l"/>
                <a:tab pos="6400800" algn="l"/>
                <a:tab pos="6856413" algn="l"/>
                <a:tab pos="7315200" algn="l"/>
                <a:tab pos="7770813" algn="l"/>
                <a:tab pos="8229600" algn="l"/>
                <a:tab pos="8686800" algn="l"/>
                <a:tab pos="9142413"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6013" algn="l"/>
                <a:tab pos="4114800" algn="l"/>
                <a:tab pos="4572000" algn="l"/>
                <a:tab pos="5029200" algn="l"/>
                <a:tab pos="5486400" algn="l"/>
                <a:tab pos="5942013" algn="l"/>
                <a:tab pos="6400800" algn="l"/>
                <a:tab pos="6856413" algn="l"/>
                <a:tab pos="7315200" algn="l"/>
                <a:tab pos="7770813" algn="l"/>
                <a:tab pos="8229600" algn="l"/>
                <a:tab pos="8686800" algn="l"/>
                <a:tab pos="9142413"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6013" algn="l"/>
                <a:tab pos="4114800" algn="l"/>
                <a:tab pos="4572000" algn="l"/>
                <a:tab pos="5029200" algn="l"/>
                <a:tab pos="5486400" algn="l"/>
                <a:tab pos="5942013" algn="l"/>
                <a:tab pos="6400800" algn="l"/>
                <a:tab pos="6856413" algn="l"/>
                <a:tab pos="7315200" algn="l"/>
                <a:tab pos="7770813" algn="l"/>
                <a:tab pos="8229600" algn="l"/>
                <a:tab pos="8686800" algn="l"/>
                <a:tab pos="9142413"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6013" algn="l"/>
                <a:tab pos="4114800" algn="l"/>
                <a:tab pos="4572000" algn="l"/>
                <a:tab pos="5029200" algn="l"/>
                <a:tab pos="5486400" algn="l"/>
                <a:tab pos="5942013" algn="l"/>
                <a:tab pos="6400800" algn="l"/>
                <a:tab pos="6856413" algn="l"/>
                <a:tab pos="7315200" algn="l"/>
                <a:tab pos="7770813" algn="l"/>
                <a:tab pos="8229600" algn="l"/>
                <a:tab pos="8686800" algn="l"/>
                <a:tab pos="9142413"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6013" algn="l"/>
                <a:tab pos="4114800" algn="l"/>
                <a:tab pos="4572000" algn="l"/>
                <a:tab pos="5029200" algn="l"/>
                <a:tab pos="5486400" algn="l"/>
                <a:tab pos="5942013" algn="l"/>
                <a:tab pos="6400800" algn="l"/>
                <a:tab pos="6856413" algn="l"/>
                <a:tab pos="7315200" algn="l"/>
                <a:tab pos="7770813" algn="l"/>
                <a:tab pos="8229600" algn="l"/>
                <a:tab pos="8686800" algn="l"/>
                <a:tab pos="9142413"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r" eaLnBrk="1" hangingPunct="1">
              <a:buSzPct val="100000"/>
            </a:pPr>
            <a:fld id="{344F6EC7-4052-4A04-8BB9-4BA0BC3C7987}" type="slidenum">
              <a:rPr lang="en-US" sz="1200">
                <a:solidFill>
                  <a:srgbClr val="000000"/>
                </a:solidFill>
                <a:cs typeface="Arial" panose="020B0604020202020204" pitchFamily="34" charset="0"/>
              </a:rPr>
              <a:pPr algn="r" eaLnBrk="1" hangingPunct="1">
                <a:buSzPct val="100000"/>
              </a:pPr>
              <a:t>10</a:t>
            </a:fld>
            <a:endParaRPr lang="en-US" sz="1200" dirty="0">
              <a:solidFill>
                <a:srgbClr val="000000"/>
              </a:solidFill>
              <a:cs typeface="Arial" panose="020B0604020202020204" pitchFamily="34" charset="0"/>
            </a:endParaRPr>
          </a:p>
        </p:txBody>
      </p:sp>
      <p:sp>
        <p:nvSpPr>
          <p:cNvPr id="56324" name="Rectangle 3"/>
          <p:cNvSpPr>
            <a:spLocks noGrp="1" noRot="1" noChangeAspect="1" noChangeArrowheads="1" noTextEdit="1"/>
          </p:cNvSpPr>
          <p:nvPr>
            <p:ph type="sldImg"/>
          </p:nvPr>
        </p:nvSpPr>
        <p:spPr>
          <a:xfrm>
            <a:off x="460375" y="720725"/>
            <a:ext cx="6399213"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5" name="Rectangle 4"/>
          <p:cNvSpPr txBox="1">
            <a:spLocks noGrp="1" noChangeArrowheads="1"/>
          </p:cNvSpPr>
          <p:nvPr>
            <p:ph type="body" idx="1"/>
          </p:nvPr>
        </p:nvSpPr>
        <p:spPr bwMode="auto">
          <a:xfrm>
            <a:off x="733426" y="4560888"/>
            <a:ext cx="5848350" cy="43195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814" tIns="48226" rIns="96814" bIns="48226"/>
          <a:lstStyle/>
          <a:p>
            <a:pPr defTabSz="457120">
              <a:spcBef>
                <a:spcPts val="450"/>
              </a:spcBef>
              <a:tabLst>
                <a:tab pos="0" algn="l"/>
                <a:tab pos="457120" algn="l"/>
                <a:tab pos="914240" algn="l"/>
                <a:tab pos="1371359" algn="l"/>
                <a:tab pos="1828479" algn="l"/>
                <a:tab pos="2285599" algn="l"/>
                <a:tab pos="2742718" algn="l"/>
                <a:tab pos="3199839" algn="l"/>
                <a:tab pos="3656958" algn="l"/>
                <a:tab pos="4114078" algn="l"/>
                <a:tab pos="4571198" algn="l"/>
                <a:tab pos="5028317" algn="l"/>
                <a:tab pos="5485438" algn="l"/>
                <a:tab pos="5942556" algn="l"/>
                <a:tab pos="6399677" algn="l"/>
                <a:tab pos="6856797" algn="l"/>
                <a:tab pos="7313916" algn="l"/>
                <a:tab pos="7771037" algn="l"/>
                <a:tab pos="8228155" algn="l"/>
                <a:tab pos="8685276" algn="l"/>
                <a:tab pos="9142396" algn="l"/>
              </a:tabLst>
            </a:pPr>
            <a:endParaRPr lang="en-GB" dirty="0" smtClean="0">
              <a:cs typeface="Arial" panose="020B0604020202020204" pitchFamily="34" charset="0"/>
            </a:endParaRPr>
          </a:p>
        </p:txBody>
      </p:sp>
    </p:spTree>
    <p:extLst>
      <p:ext uri="{BB962C8B-B14F-4D97-AF65-F5344CB8AC3E}">
        <p14:creationId xmlns:p14="http://schemas.microsoft.com/office/powerpoint/2010/main" val="3861375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C3C999AD-79EC-4F02-84A9-EEA7F0527E47}" type="slidenum">
              <a:rPr lang="en-US" smtClean="0"/>
              <a:pPr/>
              <a:t>14</a:t>
            </a:fld>
            <a:endParaRPr lang="en-US"/>
          </a:p>
        </p:txBody>
      </p:sp>
    </p:spTree>
    <p:extLst>
      <p:ext uri="{BB962C8B-B14F-4D97-AF65-F5344CB8AC3E}">
        <p14:creationId xmlns:p14="http://schemas.microsoft.com/office/powerpoint/2010/main" val="1332091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B8B5F57-31ED-43C7-AEAC-BF298E34729E}" type="slidenum">
              <a:rPr lang="en-US" altLang="en-US" smtClean="0">
                <a:latin typeface="Calibri" panose="020F0502020204030204" pitchFamily="34" charset="0"/>
              </a:rPr>
              <a:pPr/>
              <a:t>17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177967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4588" indent="-228600">
              <a:defRPr>
                <a:solidFill>
                  <a:schemeClr val="tx1"/>
                </a:solidFill>
                <a:latin typeface="Arial" panose="020B0604020202020204" pitchFamily="34" charset="0"/>
                <a:cs typeface="Arial" panose="020B0604020202020204" pitchFamily="34" charset="0"/>
              </a:defRPr>
            </a:lvl3pPr>
            <a:lvl4pPr marL="1601788" indent="-228600">
              <a:defRPr>
                <a:solidFill>
                  <a:schemeClr val="tx1"/>
                </a:solidFill>
                <a:latin typeface="Arial" panose="020B0604020202020204" pitchFamily="34" charset="0"/>
                <a:cs typeface="Arial" panose="020B0604020202020204" pitchFamily="34" charset="0"/>
              </a:defRPr>
            </a:lvl4pPr>
            <a:lvl5pPr marL="2058988" indent="-228600">
              <a:defRPr>
                <a:solidFill>
                  <a:schemeClr val="tx1"/>
                </a:solidFill>
                <a:latin typeface="Arial" panose="020B0604020202020204" pitchFamily="34" charset="0"/>
                <a:cs typeface="Arial" panose="020B0604020202020204" pitchFamily="34" charset="0"/>
              </a:defRPr>
            </a:lvl5pPr>
            <a:lvl6pPr marL="25161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A45E437-B0AA-48C9-8A8E-34A1A22FD3A0}" type="slidenum">
              <a:rPr lang="en-US" altLang="en-US" smtClean="0">
                <a:latin typeface="Calibri" panose="020F0502020204030204" pitchFamily="34" charset="0"/>
              </a:rPr>
              <a:pPr/>
              <a:t>18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91936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4588" indent="-228600">
              <a:defRPr>
                <a:solidFill>
                  <a:schemeClr val="tx1"/>
                </a:solidFill>
                <a:latin typeface="Arial" panose="020B0604020202020204" pitchFamily="34" charset="0"/>
                <a:cs typeface="Arial" panose="020B0604020202020204" pitchFamily="34" charset="0"/>
              </a:defRPr>
            </a:lvl3pPr>
            <a:lvl4pPr marL="1601788" indent="-228600">
              <a:defRPr>
                <a:solidFill>
                  <a:schemeClr val="tx1"/>
                </a:solidFill>
                <a:latin typeface="Arial" panose="020B0604020202020204" pitchFamily="34" charset="0"/>
                <a:cs typeface="Arial" panose="020B0604020202020204" pitchFamily="34" charset="0"/>
              </a:defRPr>
            </a:lvl4pPr>
            <a:lvl5pPr marL="2058988" indent="-228600">
              <a:defRPr>
                <a:solidFill>
                  <a:schemeClr val="tx1"/>
                </a:solidFill>
                <a:latin typeface="Arial" panose="020B0604020202020204" pitchFamily="34" charset="0"/>
                <a:cs typeface="Arial" panose="020B0604020202020204" pitchFamily="34" charset="0"/>
              </a:defRPr>
            </a:lvl5pPr>
            <a:lvl6pPr marL="25161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3741159-D1D0-42BE-949C-C3E1FDCB9AA1}" type="slidenum">
              <a:rPr lang="en-US" altLang="en-US" smtClean="0">
                <a:latin typeface="Calibri" panose="020F0502020204030204" pitchFamily="34" charset="0"/>
              </a:rPr>
              <a:pPr/>
              <a:t>19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155180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80270" indent="-180270">
              <a:lnSpc>
                <a:spcPts val="1402"/>
              </a:lnSpc>
              <a:spcAft>
                <a:spcPts val="200"/>
              </a:spcAft>
              <a:buFont typeface="Arial" pitchFamily="34" charset="0"/>
              <a:buChar char="•"/>
              <a:defRPr/>
            </a:pPr>
            <a:endParaRPr lang="en-US" altLang="en-US"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4588" indent="-228600">
              <a:defRPr>
                <a:solidFill>
                  <a:schemeClr val="tx1"/>
                </a:solidFill>
                <a:latin typeface="Arial" panose="020B0604020202020204" pitchFamily="34" charset="0"/>
                <a:cs typeface="Arial" panose="020B0604020202020204" pitchFamily="34" charset="0"/>
              </a:defRPr>
            </a:lvl3pPr>
            <a:lvl4pPr marL="1601788" indent="-228600">
              <a:defRPr>
                <a:solidFill>
                  <a:schemeClr val="tx1"/>
                </a:solidFill>
                <a:latin typeface="Arial" panose="020B0604020202020204" pitchFamily="34" charset="0"/>
                <a:cs typeface="Arial" panose="020B0604020202020204" pitchFamily="34" charset="0"/>
              </a:defRPr>
            </a:lvl4pPr>
            <a:lvl5pPr marL="2058988" indent="-228600">
              <a:defRPr>
                <a:solidFill>
                  <a:schemeClr val="tx1"/>
                </a:solidFill>
                <a:latin typeface="Arial" panose="020B0604020202020204" pitchFamily="34" charset="0"/>
                <a:cs typeface="Arial" panose="020B0604020202020204" pitchFamily="34" charset="0"/>
              </a:defRPr>
            </a:lvl5pPr>
            <a:lvl6pPr marL="25161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289DEAF-257A-4FF4-A154-F8D99B67BAB7}" type="slidenum">
              <a:rPr lang="en-US" altLang="en-US" smtClean="0">
                <a:latin typeface="Calibri" panose="020F0502020204030204" pitchFamily="34" charset="0"/>
              </a:rPr>
              <a:pPr/>
              <a:t>20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655600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FD3DAA2-1664-4AE4-9B5E-66317BC8A3B1}" type="slidenum">
              <a:rPr lang="en-US" altLang="en-US" smtClean="0">
                <a:latin typeface="Calibri" panose="020F0502020204030204" pitchFamily="34" charset="0"/>
              </a:rPr>
              <a:pPr/>
              <a:t>21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409018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47B76E2-2B53-4184-8664-B6E22B24278C}" type="slidenum">
              <a:rPr lang="en-US" altLang="en-US" smtClean="0">
                <a:latin typeface="Calibri" panose="020F0502020204030204" pitchFamily="34" charset="0"/>
              </a:rPr>
              <a:pPr/>
              <a:t>22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737818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4588" indent="-228600">
              <a:defRPr>
                <a:solidFill>
                  <a:schemeClr val="tx1"/>
                </a:solidFill>
                <a:latin typeface="Arial" panose="020B0604020202020204" pitchFamily="34" charset="0"/>
                <a:cs typeface="Arial" panose="020B0604020202020204" pitchFamily="34" charset="0"/>
              </a:defRPr>
            </a:lvl3pPr>
            <a:lvl4pPr marL="1601788" indent="-228600">
              <a:defRPr>
                <a:solidFill>
                  <a:schemeClr val="tx1"/>
                </a:solidFill>
                <a:latin typeface="Arial" panose="020B0604020202020204" pitchFamily="34" charset="0"/>
                <a:cs typeface="Arial" panose="020B0604020202020204" pitchFamily="34" charset="0"/>
              </a:defRPr>
            </a:lvl4pPr>
            <a:lvl5pPr marL="2058988" indent="-228600">
              <a:defRPr>
                <a:solidFill>
                  <a:schemeClr val="tx1"/>
                </a:solidFill>
                <a:latin typeface="Arial" panose="020B0604020202020204" pitchFamily="34" charset="0"/>
                <a:cs typeface="Arial" panose="020B0604020202020204" pitchFamily="34" charset="0"/>
              </a:defRPr>
            </a:lvl5pPr>
            <a:lvl6pPr marL="25161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54A9C69-6556-4856-8DD0-AB98D2335467}" type="slidenum">
              <a:rPr lang="en-US" altLang="en-US" smtClean="0">
                <a:latin typeface="Calibri" panose="020F0502020204030204" pitchFamily="34" charset="0"/>
              </a:rPr>
              <a:pPr/>
              <a:t>23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746630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4588" indent="-228600">
              <a:defRPr>
                <a:solidFill>
                  <a:schemeClr val="tx1"/>
                </a:solidFill>
                <a:latin typeface="Arial" panose="020B0604020202020204" pitchFamily="34" charset="0"/>
                <a:cs typeface="Arial" panose="020B0604020202020204" pitchFamily="34" charset="0"/>
              </a:defRPr>
            </a:lvl3pPr>
            <a:lvl4pPr marL="1601788" indent="-228600">
              <a:defRPr>
                <a:solidFill>
                  <a:schemeClr val="tx1"/>
                </a:solidFill>
                <a:latin typeface="Arial" panose="020B0604020202020204" pitchFamily="34" charset="0"/>
                <a:cs typeface="Arial" panose="020B0604020202020204" pitchFamily="34" charset="0"/>
              </a:defRPr>
            </a:lvl4pPr>
            <a:lvl5pPr marL="2058988" indent="-228600">
              <a:defRPr>
                <a:solidFill>
                  <a:schemeClr val="tx1"/>
                </a:solidFill>
                <a:latin typeface="Arial" panose="020B0604020202020204" pitchFamily="34" charset="0"/>
                <a:cs typeface="Arial" panose="020B0604020202020204" pitchFamily="34" charset="0"/>
              </a:defRPr>
            </a:lvl5pPr>
            <a:lvl6pPr marL="25161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C62CE1C-4AC7-43E2-A92E-9CECA15639B5}" type="slidenum">
              <a:rPr lang="en-US" altLang="en-US" smtClean="0">
                <a:latin typeface="Calibri" panose="020F0502020204030204" pitchFamily="34" charset="0"/>
              </a:rPr>
              <a:pPr/>
              <a:t>24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42019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4588" indent="-228600">
              <a:defRPr>
                <a:solidFill>
                  <a:schemeClr val="tx1"/>
                </a:solidFill>
                <a:latin typeface="Arial" panose="020B0604020202020204" pitchFamily="34" charset="0"/>
                <a:cs typeface="Arial" panose="020B0604020202020204" pitchFamily="34" charset="0"/>
              </a:defRPr>
            </a:lvl3pPr>
            <a:lvl4pPr marL="1601788" indent="-228600">
              <a:defRPr>
                <a:solidFill>
                  <a:schemeClr val="tx1"/>
                </a:solidFill>
                <a:latin typeface="Arial" panose="020B0604020202020204" pitchFamily="34" charset="0"/>
                <a:cs typeface="Arial" panose="020B0604020202020204" pitchFamily="34" charset="0"/>
              </a:defRPr>
            </a:lvl4pPr>
            <a:lvl5pPr marL="2058988" indent="-228600">
              <a:defRPr>
                <a:solidFill>
                  <a:schemeClr val="tx1"/>
                </a:solidFill>
                <a:latin typeface="Arial" panose="020B0604020202020204" pitchFamily="34" charset="0"/>
                <a:cs typeface="Arial" panose="020B0604020202020204" pitchFamily="34" charset="0"/>
              </a:defRPr>
            </a:lvl5pPr>
            <a:lvl6pPr marL="25161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E92813D-701B-48A9-A660-283D0D15E393}" type="slidenum">
              <a:rPr lang="en-US" altLang="en-US" smtClean="0">
                <a:latin typeface="Calibri" panose="020F0502020204030204" pitchFamily="34" charset="0"/>
              </a:rPr>
              <a:pPr/>
              <a:t>25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028491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14115F6-92ED-42D9-9FF6-AC3E080199FE}" type="slidenum">
              <a:rPr lang="en-US" altLang="en-US" smtClean="0">
                <a:latin typeface="Calibri" panose="020F0502020204030204" pitchFamily="34" charset="0"/>
              </a:rPr>
              <a:pPr/>
              <a:t>26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588153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896F3EF-B4A7-41C9-AD70-B85D359BC0AB}" type="slidenum">
              <a:rPr lang="en-CA" smtClean="0"/>
              <a:t>27</a:t>
            </a:fld>
            <a:endParaRPr lang="en-CA"/>
          </a:p>
        </p:txBody>
      </p:sp>
    </p:spTree>
    <p:extLst>
      <p:ext uri="{BB962C8B-B14F-4D97-AF65-F5344CB8AC3E}">
        <p14:creationId xmlns:p14="http://schemas.microsoft.com/office/powerpoint/2010/main" val="18384550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Bild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597819"/>
            <a:ext cx="7772400" cy="1102519"/>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5D4D476C-A6C5-418F-9A15-E4FA7F655930}" type="datetime1">
              <a:rPr lang="en-US" smtClean="0"/>
              <a:t>2015/11/09</a:t>
            </a:fld>
            <a:endParaRPr lang="en-US" dirty="0"/>
          </a:p>
        </p:txBody>
      </p:sp>
      <p:sp>
        <p:nvSpPr>
          <p:cNvPr id="6"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dirty="0">
                <a:latin typeface="+mn-lt"/>
              </a:defRPr>
            </a:lvl1pPr>
          </a:lstStyle>
          <a:p>
            <a:pPr>
              <a:defRPr/>
            </a:pPr>
            <a:endParaRPr lang="en-US"/>
          </a:p>
        </p:txBody>
      </p:sp>
      <p:sp>
        <p:nvSpPr>
          <p:cNvPr id="7"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9E82C3FE-C11E-49F6-8DB3-4A615702EC86}" type="slidenum">
              <a:rPr lang="en-US"/>
              <a:pPr>
                <a:defRPr/>
              </a:pPr>
              <a:t>‹#›</a:t>
            </a:fld>
            <a:endParaRPr lang="en-US"/>
          </a:p>
        </p:txBody>
      </p:sp>
    </p:spTree>
    <p:extLst>
      <p:ext uri="{BB962C8B-B14F-4D97-AF65-F5344CB8AC3E}">
        <p14:creationId xmlns:p14="http://schemas.microsoft.com/office/powerpoint/2010/main" val="1762516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6405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End">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a:spLocks noGrp="1"/>
          </p:cNvSpPr>
          <p:nvPr>
            <p:ph type="ctrTitle" hasCustomPrompt="1"/>
          </p:nvPr>
        </p:nvSpPr>
        <p:spPr>
          <a:xfrm>
            <a:off x="2194560" y="2948940"/>
            <a:ext cx="6949440" cy="342900"/>
          </a:xfrm>
          <a:prstGeom prst="rect">
            <a:avLst/>
          </a:prstGeom>
        </p:spPr>
        <p:txBody>
          <a:bodyPr lIns="0" tIns="0" rIns="0" bIns="0">
            <a:noAutofit/>
          </a:bodyPr>
          <a:lstStyle>
            <a:lvl1pPr algn="l">
              <a:defRPr sz="2100" b="1">
                <a:solidFill>
                  <a:srgbClr val="FFFFFF"/>
                </a:solidFill>
              </a:defRPr>
            </a:lvl1pPr>
          </a:lstStyle>
          <a:p>
            <a:r>
              <a:rPr lang="en-US" dirty="0" smtClean="0"/>
              <a:t>Enter Text</a:t>
            </a:r>
            <a:endParaRPr lang="en-US" dirty="0"/>
          </a:p>
        </p:txBody>
      </p:sp>
      <p:sp>
        <p:nvSpPr>
          <p:cNvPr id="9" name="TextBox 8"/>
          <p:cNvSpPr txBox="1"/>
          <p:nvPr userDrawn="1"/>
        </p:nvSpPr>
        <p:spPr>
          <a:xfrm>
            <a:off x="7894617" y="4929036"/>
            <a:ext cx="822960" cy="92333"/>
          </a:xfrm>
          <a:prstGeom prst="rect">
            <a:avLst/>
          </a:prstGeom>
          <a:noFill/>
        </p:spPr>
        <p:txBody>
          <a:bodyPr wrap="square" lIns="0" tIns="0" rIns="0" bIns="0" rtlCol="0" anchor="ctr" anchorCtr="0">
            <a:spAutoFit/>
          </a:bodyPr>
          <a:lstStyle/>
          <a:p>
            <a:pPr algn="r" defTabSz="342900"/>
            <a:r>
              <a:rPr lang="en-US" sz="600" kern="0" spc="-23" dirty="0">
                <a:solidFill>
                  <a:schemeClr val="bg1"/>
                </a:solidFill>
                <a:cs typeface="Arial"/>
              </a:rPr>
              <a:t>© IBM Corporation </a:t>
            </a:r>
          </a:p>
        </p:txBody>
      </p:sp>
      <p:sp>
        <p:nvSpPr>
          <p:cNvPr id="10" name="TextBox 9"/>
          <p:cNvSpPr txBox="1"/>
          <p:nvPr userDrawn="1"/>
        </p:nvSpPr>
        <p:spPr>
          <a:xfrm>
            <a:off x="8726442" y="4929036"/>
            <a:ext cx="331908" cy="92333"/>
          </a:xfrm>
          <a:prstGeom prst="rect">
            <a:avLst/>
          </a:prstGeom>
          <a:noFill/>
        </p:spPr>
        <p:txBody>
          <a:bodyPr wrap="square" lIns="0" tIns="0" rIns="0" bIns="0" rtlCol="0" anchor="ctr" anchorCtr="0">
            <a:spAutoFit/>
          </a:bodyPr>
          <a:lstStyle/>
          <a:p>
            <a:pPr algn="l" defTabSz="342900"/>
            <a:fld id="{9B56CEAA-430B-E444-BEC6-7F9CF6806FD6}" type="slidenum">
              <a:rPr lang="en-US" sz="600" kern="0" spc="-23">
                <a:solidFill>
                  <a:schemeClr val="bg1"/>
                </a:solidFill>
                <a:cs typeface="Arial"/>
              </a:rPr>
              <a:pPr algn="l" defTabSz="342900"/>
              <a:t>‹#›</a:t>
            </a:fld>
            <a:endParaRPr lang="en-US" sz="600" kern="0" spc="-23" dirty="0">
              <a:solidFill>
                <a:schemeClr val="bg1"/>
              </a:solidFill>
              <a:cs typeface="Arial"/>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22797" y="990260"/>
            <a:ext cx="2289319" cy="1936612"/>
          </a:xfrm>
          <a:prstGeom prst="rect">
            <a:avLst/>
          </a:prstGeom>
        </p:spPr>
      </p:pic>
    </p:spTree>
    <p:extLst>
      <p:ext uri="{BB962C8B-B14F-4D97-AF65-F5344CB8AC3E}">
        <p14:creationId xmlns:p14="http://schemas.microsoft.com/office/powerpoint/2010/main" val="1452334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hreeAcross">
    <p:spTree>
      <p:nvGrpSpPr>
        <p:cNvPr id="1" name=""/>
        <p:cNvGrpSpPr/>
        <p:nvPr/>
      </p:nvGrpSpPr>
      <p:grpSpPr>
        <a:xfrm>
          <a:off x="0" y="0"/>
          <a:ext cx="0" cy="0"/>
          <a:chOff x="0" y="0"/>
          <a:chExt cx="0" cy="0"/>
        </a:xfrm>
      </p:grpSpPr>
      <p:sp>
        <p:nvSpPr>
          <p:cNvPr id="23" name="Picture Placeholder 21"/>
          <p:cNvSpPr>
            <a:spLocks noGrp="1"/>
          </p:cNvSpPr>
          <p:nvPr>
            <p:ph type="pic" sz="quarter" idx="14" hasCustomPrompt="1"/>
          </p:nvPr>
        </p:nvSpPr>
        <p:spPr>
          <a:xfrm>
            <a:off x="3044952" y="1028700"/>
            <a:ext cx="3054096" cy="4114800"/>
          </a:xfrm>
          <a:prstGeom prst="rect">
            <a:avLst/>
          </a:prstGeom>
          <a:solidFill>
            <a:schemeClr val="bg1"/>
          </a:solidFill>
        </p:spPr>
        <p:txBody>
          <a:bodyPr>
            <a:normAutofit/>
          </a:bodyPr>
          <a:lstStyle>
            <a:lvl1pPr marL="0" indent="0" algn="ctr">
              <a:buNone/>
              <a:defRPr sz="1050"/>
            </a:lvl1pPr>
          </a:lstStyle>
          <a:p>
            <a:r>
              <a:rPr lang="en-US" dirty="0" smtClean="0"/>
              <a:t>Click icon below to insert picture</a:t>
            </a:r>
            <a:endParaRPr lang="en-US" dirty="0"/>
          </a:p>
        </p:txBody>
      </p:sp>
      <p:sp>
        <p:nvSpPr>
          <p:cNvPr id="22" name="Picture Placeholder 21"/>
          <p:cNvSpPr>
            <a:spLocks noGrp="1"/>
          </p:cNvSpPr>
          <p:nvPr>
            <p:ph type="pic" sz="quarter" idx="13" hasCustomPrompt="1"/>
          </p:nvPr>
        </p:nvSpPr>
        <p:spPr>
          <a:xfrm>
            <a:off x="0" y="1028700"/>
            <a:ext cx="3044952" cy="4114800"/>
          </a:xfrm>
          <a:prstGeom prst="rect">
            <a:avLst/>
          </a:prstGeom>
        </p:spPr>
        <p:txBody>
          <a:bodyPr>
            <a:normAutofit/>
          </a:bodyPr>
          <a:lstStyle>
            <a:lvl1pPr marL="0" indent="0" algn="ctr">
              <a:buNone/>
              <a:defRPr sz="1050"/>
            </a:lvl1pPr>
          </a:lstStyle>
          <a:p>
            <a:r>
              <a:rPr lang="en-US" dirty="0" smtClean="0"/>
              <a:t>Click icon below to insert picture</a:t>
            </a:r>
            <a:endParaRPr lang="en-US" dirty="0"/>
          </a:p>
        </p:txBody>
      </p:sp>
      <p:sp>
        <p:nvSpPr>
          <p:cNvPr id="24" name="Picture Placeholder 21"/>
          <p:cNvSpPr>
            <a:spLocks noGrp="1"/>
          </p:cNvSpPr>
          <p:nvPr>
            <p:ph type="pic" sz="quarter" idx="15" hasCustomPrompt="1"/>
          </p:nvPr>
        </p:nvSpPr>
        <p:spPr>
          <a:xfrm>
            <a:off x="6099048" y="1028700"/>
            <a:ext cx="3044952" cy="4114800"/>
          </a:xfrm>
          <a:prstGeom prst="rect">
            <a:avLst/>
          </a:prstGeom>
        </p:spPr>
        <p:txBody>
          <a:bodyPr>
            <a:normAutofit/>
          </a:bodyPr>
          <a:lstStyle>
            <a:lvl1pPr marL="0" indent="0" algn="ctr">
              <a:buNone/>
              <a:defRPr sz="1050"/>
            </a:lvl1pPr>
          </a:lstStyle>
          <a:p>
            <a:r>
              <a:rPr lang="en-US" dirty="0" smtClean="0"/>
              <a:t>Click icon below to insert picture</a:t>
            </a:r>
            <a:endParaRPr lang="en-US" dirty="0"/>
          </a:p>
        </p:txBody>
      </p:sp>
      <p:sp>
        <p:nvSpPr>
          <p:cNvPr id="25" name="Text Placeholder 6"/>
          <p:cNvSpPr>
            <a:spLocks noGrp="1"/>
          </p:cNvSpPr>
          <p:nvPr>
            <p:ph type="body" sz="quarter" idx="11" hasCustomPrompt="1"/>
          </p:nvPr>
        </p:nvSpPr>
        <p:spPr>
          <a:xfrm>
            <a:off x="379476" y="1611630"/>
            <a:ext cx="2286000" cy="960120"/>
          </a:xfrm>
          <a:prstGeom prst="rect">
            <a:avLst/>
          </a:prstGeom>
        </p:spPr>
        <p:txBody>
          <a:bodyPr lIns="0" tIns="0" rIns="0" bIns="0" anchor="t" anchorCtr="0">
            <a:noAutofit/>
          </a:bodyPr>
          <a:lstStyle>
            <a:lvl1pPr marL="0" indent="0" algn="ctr">
              <a:spcBef>
                <a:spcPts val="225"/>
              </a:spcBef>
              <a:buNone/>
              <a:defRPr sz="12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Enter Text</a:t>
            </a:r>
            <a:endParaRPr lang="en-US" dirty="0"/>
          </a:p>
        </p:txBody>
      </p:sp>
      <p:sp>
        <p:nvSpPr>
          <p:cNvPr id="26" name="Text Placeholder 6"/>
          <p:cNvSpPr>
            <a:spLocks noGrp="1"/>
          </p:cNvSpPr>
          <p:nvPr>
            <p:ph type="body" sz="quarter" idx="16" hasCustomPrompt="1"/>
          </p:nvPr>
        </p:nvSpPr>
        <p:spPr>
          <a:xfrm>
            <a:off x="3429000" y="1611630"/>
            <a:ext cx="2286000" cy="960120"/>
          </a:xfrm>
          <a:prstGeom prst="rect">
            <a:avLst/>
          </a:prstGeom>
        </p:spPr>
        <p:txBody>
          <a:bodyPr lIns="0" tIns="0" rIns="0" bIns="0" anchor="t" anchorCtr="0">
            <a:noAutofit/>
          </a:bodyPr>
          <a:lstStyle>
            <a:lvl1pPr marL="0" indent="0" algn="ctr">
              <a:spcBef>
                <a:spcPts val="225"/>
              </a:spcBef>
              <a:buNone/>
              <a:defRPr sz="12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Enter Text</a:t>
            </a:r>
            <a:endParaRPr lang="en-US" dirty="0"/>
          </a:p>
        </p:txBody>
      </p:sp>
      <p:sp>
        <p:nvSpPr>
          <p:cNvPr id="27" name="Text Placeholder 6"/>
          <p:cNvSpPr>
            <a:spLocks noGrp="1"/>
          </p:cNvSpPr>
          <p:nvPr>
            <p:ph type="body" sz="quarter" idx="17" hasCustomPrompt="1"/>
          </p:nvPr>
        </p:nvSpPr>
        <p:spPr>
          <a:xfrm>
            <a:off x="6478524" y="1611630"/>
            <a:ext cx="2286000" cy="960120"/>
          </a:xfrm>
          <a:prstGeom prst="rect">
            <a:avLst/>
          </a:prstGeom>
        </p:spPr>
        <p:txBody>
          <a:bodyPr lIns="0" tIns="0" rIns="0" bIns="0" anchor="t" anchorCtr="0">
            <a:noAutofit/>
          </a:bodyPr>
          <a:lstStyle>
            <a:lvl1pPr marL="0" indent="0" algn="ctr">
              <a:spcBef>
                <a:spcPts val="225"/>
              </a:spcBef>
              <a:buNone/>
              <a:defRPr sz="12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Enter Text</a:t>
            </a:r>
            <a:endParaRPr lang="en-US" dirty="0"/>
          </a:p>
        </p:txBody>
      </p:sp>
      <p:pic>
        <p:nvPicPr>
          <p:cNvPr id="5" name="Picture 4" descr="cloud_only copy.png"/>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l="-2" r="-749"/>
          <a:stretch/>
        </p:blipFill>
        <p:spPr>
          <a:xfrm>
            <a:off x="236896" y="4654180"/>
            <a:ext cx="597936" cy="336182"/>
          </a:xfrm>
          <a:prstGeom prst="rect">
            <a:avLst/>
          </a:prstGeom>
        </p:spPr>
      </p:pic>
      <p:sp>
        <p:nvSpPr>
          <p:cNvPr id="15" name="Title 1"/>
          <p:cNvSpPr>
            <a:spLocks noGrp="1"/>
          </p:cNvSpPr>
          <p:nvPr>
            <p:ph type="title" hasCustomPrompt="1"/>
          </p:nvPr>
        </p:nvSpPr>
        <p:spPr>
          <a:xfrm>
            <a:off x="365760" y="411480"/>
            <a:ext cx="8778240" cy="276999"/>
          </a:xfrm>
          <a:prstGeom prst="rect">
            <a:avLst/>
          </a:prstGeom>
        </p:spPr>
        <p:txBody>
          <a:bodyPr/>
          <a:lstStyle/>
          <a:p>
            <a:r>
              <a:rPr lang="en-US" dirty="0" smtClean="0"/>
              <a:t>Click to add title</a:t>
            </a:r>
            <a:endParaRPr lang="en-US" dirty="0"/>
          </a:p>
        </p:txBody>
      </p:sp>
      <p:grpSp>
        <p:nvGrpSpPr>
          <p:cNvPr id="14" name="Group 13"/>
          <p:cNvGrpSpPr/>
          <p:nvPr userDrawn="1"/>
        </p:nvGrpSpPr>
        <p:grpSpPr>
          <a:xfrm>
            <a:off x="365681" y="201613"/>
            <a:ext cx="380132" cy="129381"/>
            <a:chOff x="360699" y="268817"/>
            <a:chExt cx="506711" cy="172508"/>
          </a:xfrm>
          <a:solidFill>
            <a:schemeClr val="accent1"/>
          </a:solidFill>
        </p:grpSpPr>
        <p:sp>
          <p:nvSpPr>
            <p:cNvPr id="17" name="Rectangle 16"/>
            <p:cNvSpPr/>
            <p:nvPr userDrawn="1"/>
          </p:nvSpPr>
          <p:spPr>
            <a:xfrm>
              <a:off x="501650" y="268817"/>
              <a:ext cx="365760" cy="5926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a:solidFill>
                  <a:prstClr val="white"/>
                </a:solidFill>
              </a:endParaRPr>
            </a:p>
          </p:txBody>
        </p:sp>
        <p:sp>
          <p:nvSpPr>
            <p:cNvPr id="20" name="Rectangle 19"/>
            <p:cNvSpPr/>
            <p:nvPr userDrawn="1"/>
          </p:nvSpPr>
          <p:spPr>
            <a:xfrm>
              <a:off x="360699" y="382059"/>
              <a:ext cx="365760" cy="5926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a:solidFill>
                  <a:prstClr val="white"/>
                </a:solidFill>
              </a:endParaRPr>
            </a:p>
          </p:txBody>
        </p:sp>
      </p:grpSp>
    </p:spTree>
    <p:extLst>
      <p:ext uri="{BB962C8B-B14F-4D97-AF65-F5344CB8AC3E}">
        <p14:creationId xmlns:p14="http://schemas.microsoft.com/office/powerpoint/2010/main" val="3803225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Only_and_CloudEyebrow">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5760" y="411480"/>
            <a:ext cx="8778240" cy="276999"/>
          </a:xfrm>
          <a:prstGeom prst="rect">
            <a:avLst/>
          </a:prstGeom>
        </p:spPr>
        <p:txBody>
          <a:bodyPr/>
          <a:lstStyle/>
          <a:p>
            <a:r>
              <a:rPr lang="en-US" dirty="0" smtClean="0"/>
              <a:t>Click to add title</a:t>
            </a:r>
            <a:endParaRPr lang="en-US" dirty="0"/>
          </a:p>
        </p:txBody>
      </p:sp>
      <p:pic>
        <p:nvPicPr>
          <p:cNvPr id="7" name="Picture 6"/>
          <p:cNvPicPr>
            <a:picLocks noChangeAspect="1"/>
          </p:cNvPicPr>
          <p:nvPr userDrawn="1"/>
        </p:nvPicPr>
        <p:blipFill>
          <a:blip r:embed="rId2" cstate="print"/>
          <a:stretch>
            <a:fillRect/>
          </a:stretch>
        </p:blipFill>
        <p:spPr>
          <a:xfrm>
            <a:off x="34299" y="4525395"/>
            <a:ext cx="654023" cy="626418"/>
          </a:xfrm>
          <a:prstGeom prst="rect">
            <a:avLst/>
          </a:prstGeom>
        </p:spPr>
      </p:pic>
      <p:grpSp>
        <p:nvGrpSpPr>
          <p:cNvPr id="8" name="Group 7"/>
          <p:cNvGrpSpPr/>
          <p:nvPr userDrawn="1"/>
        </p:nvGrpSpPr>
        <p:grpSpPr>
          <a:xfrm>
            <a:off x="365681" y="201613"/>
            <a:ext cx="380132" cy="129381"/>
            <a:chOff x="360699" y="268817"/>
            <a:chExt cx="506711" cy="172508"/>
          </a:xfrm>
          <a:solidFill>
            <a:schemeClr val="accent1"/>
          </a:solidFill>
        </p:grpSpPr>
        <p:sp>
          <p:nvSpPr>
            <p:cNvPr id="9" name="Rectangle 8"/>
            <p:cNvSpPr/>
            <p:nvPr userDrawn="1"/>
          </p:nvSpPr>
          <p:spPr>
            <a:xfrm>
              <a:off x="501650" y="268817"/>
              <a:ext cx="365760" cy="5926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a:solidFill>
                  <a:prstClr val="white"/>
                </a:solidFill>
              </a:endParaRPr>
            </a:p>
          </p:txBody>
        </p:sp>
        <p:sp>
          <p:nvSpPr>
            <p:cNvPr id="10" name="Rectangle 9"/>
            <p:cNvSpPr/>
            <p:nvPr userDrawn="1"/>
          </p:nvSpPr>
          <p:spPr>
            <a:xfrm>
              <a:off x="360699" y="382059"/>
              <a:ext cx="365760" cy="5926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a:solidFill>
                  <a:prstClr val="white"/>
                </a:solidFill>
              </a:endParaRPr>
            </a:p>
          </p:txBody>
        </p:sp>
      </p:grpSp>
    </p:spTree>
    <p:extLst>
      <p:ext uri="{BB962C8B-B14F-4D97-AF65-F5344CB8AC3E}">
        <p14:creationId xmlns:p14="http://schemas.microsoft.com/office/powerpoint/2010/main" val="1617074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HalfBlueGray">
    <p:bg>
      <p:bgPr>
        <a:solidFill>
          <a:schemeClr val="bg1"/>
        </a:solidFill>
        <a:effectLst/>
      </p:bgPr>
    </p:bg>
    <p:spTree>
      <p:nvGrpSpPr>
        <p:cNvPr id="1" name=""/>
        <p:cNvGrpSpPr/>
        <p:nvPr/>
      </p:nvGrpSpPr>
      <p:grpSpPr>
        <a:xfrm>
          <a:off x="0" y="0"/>
          <a:ext cx="0" cy="0"/>
          <a:chOff x="0" y="0"/>
          <a:chExt cx="0" cy="0"/>
        </a:xfrm>
      </p:grpSpPr>
      <p:sp>
        <p:nvSpPr>
          <p:cNvPr id="13" name="Rectangle 12"/>
          <p:cNvSpPr/>
          <p:nvPr userDrawn="1"/>
        </p:nvSpPr>
        <p:spPr>
          <a:xfrm>
            <a:off x="2" y="0"/>
            <a:ext cx="3440316" cy="5143500"/>
          </a:xfrm>
          <a:prstGeom prst="rect">
            <a:avLst/>
          </a:prstGeom>
          <a:solidFill>
            <a:srgbClr val="0D426C">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itle 1"/>
          <p:cNvSpPr>
            <a:spLocks noGrp="1"/>
          </p:cNvSpPr>
          <p:nvPr>
            <p:ph type="title" hasCustomPrompt="1"/>
          </p:nvPr>
        </p:nvSpPr>
        <p:spPr>
          <a:xfrm>
            <a:off x="365761" y="411480"/>
            <a:ext cx="3074557" cy="276999"/>
          </a:xfrm>
          <a:prstGeom prst="rect">
            <a:avLst/>
          </a:prstGeom>
        </p:spPr>
        <p:txBody>
          <a:bodyPr rIns="0"/>
          <a:lstStyle>
            <a:lvl1pPr>
              <a:defRPr baseline="0">
                <a:solidFill>
                  <a:schemeClr val="bg1"/>
                </a:solidFill>
              </a:defRPr>
            </a:lvl1pPr>
          </a:lstStyle>
          <a:p>
            <a:r>
              <a:rPr lang="en-US" dirty="0" smtClean="0"/>
              <a:t>Click to add title</a:t>
            </a:r>
            <a:endParaRPr lang="en-US" dirty="0"/>
          </a:p>
        </p:txBody>
      </p:sp>
      <p:pic>
        <p:nvPicPr>
          <p:cNvPr id="8" name="Picture 7"/>
          <p:cNvPicPr>
            <a:picLocks noChangeAspect="1"/>
          </p:cNvPicPr>
          <p:nvPr userDrawn="1"/>
        </p:nvPicPr>
        <p:blipFill>
          <a:blip r:embed="rId2" cstate="print">
            <a:lum bright="100000"/>
          </a:blip>
          <a:stretch>
            <a:fillRect/>
          </a:stretch>
        </p:blipFill>
        <p:spPr>
          <a:xfrm>
            <a:off x="34299" y="4525395"/>
            <a:ext cx="654023" cy="626418"/>
          </a:xfrm>
          <a:prstGeom prst="rect">
            <a:avLst/>
          </a:prstGeom>
        </p:spPr>
      </p:pic>
      <p:grpSp>
        <p:nvGrpSpPr>
          <p:cNvPr id="9" name="Group 8"/>
          <p:cNvGrpSpPr/>
          <p:nvPr userDrawn="1"/>
        </p:nvGrpSpPr>
        <p:grpSpPr>
          <a:xfrm>
            <a:off x="365681" y="201613"/>
            <a:ext cx="380132" cy="129381"/>
            <a:chOff x="360699" y="268817"/>
            <a:chExt cx="506711" cy="172508"/>
          </a:xfrm>
          <a:solidFill>
            <a:schemeClr val="bg1"/>
          </a:solidFill>
        </p:grpSpPr>
        <p:sp>
          <p:nvSpPr>
            <p:cNvPr id="10" name="Rectangle 9"/>
            <p:cNvSpPr/>
            <p:nvPr userDrawn="1"/>
          </p:nvSpPr>
          <p:spPr>
            <a:xfrm>
              <a:off x="501650" y="268817"/>
              <a:ext cx="365760" cy="5926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a:solidFill>
                  <a:prstClr val="white"/>
                </a:solidFill>
              </a:endParaRPr>
            </a:p>
          </p:txBody>
        </p:sp>
        <p:sp>
          <p:nvSpPr>
            <p:cNvPr id="11" name="Rectangle 10"/>
            <p:cNvSpPr/>
            <p:nvPr userDrawn="1"/>
          </p:nvSpPr>
          <p:spPr>
            <a:xfrm>
              <a:off x="360699" y="382059"/>
              <a:ext cx="365760" cy="5926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a:solidFill>
                  <a:prstClr val="white"/>
                </a:solidFill>
              </a:endParaRPr>
            </a:p>
          </p:txBody>
        </p:sp>
      </p:grpSp>
    </p:spTree>
    <p:extLst>
      <p:ext uri="{BB962C8B-B14F-4D97-AF65-F5344CB8AC3E}">
        <p14:creationId xmlns:p14="http://schemas.microsoft.com/office/powerpoint/2010/main" val="306819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hirdGreen">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5143500"/>
          </a:xfrm>
          <a:prstGeom prst="rect">
            <a:avLst/>
          </a:prstGeom>
          <a:solidFill>
            <a:srgbClr val="81CD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0" y="0"/>
            <a:ext cx="3440317"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365761" y="411480"/>
            <a:ext cx="3065503" cy="1446550"/>
          </a:xfrm>
          <a:prstGeom prst="rect">
            <a:avLst/>
          </a:prstGeom>
        </p:spPr>
        <p:txBody>
          <a:bodyPr rIns="0">
            <a:spAutoFit/>
          </a:bodyPr>
          <a:lstStyle>
            <a:lvl1pPr>
              <a:defRPr>
                <a:solidFill>
                  <a:schemeClr val="bg1"/>
                </a:solidFill>
              </a:defRPr>
            </a:lvl1pPr>
          </a:lstStyle>
          <a:p>
            <a:r>
              <a:rPr lang="en-US" dirty="0" smtClean="0"/>
              <a:t>Click to add title</a:t>
            </a:r>
            <a:endParaRPr lang="en-US" dirty="0"/>
          </a:p>
        </p:txBody>
      </p:sp>
      <p:sp>
        <p:nvSpPr>
          <p:cNvPr id="17" name="TextBox 16"/>
          <p:cNvSpPr txBox="1"/>
          <p:nvPr userDrawn="1"/>
        </p:nvSpPr>
        <p:spPr>
          <a:xfrm>
            <a:off x="7894617" y="4929036"/>
            <a:ext cx="822960" cy="92333"/>
          </a:xfrm>
          <a:prstGeom prst="rect">
            <a:avLst/>
          </a:prstGeom>
          <a:noFill/>
        </p:spPr>
        <p:txBody>
          <a:bodyPr wrap="square" lIns="0" tIns="0" rIns="0" bIns="0" rtlCol="0" anchor="ctr" anchorCtr="0">
            <a:spAutoFit/>
          </a:bodyPr>
          <a:lstStyle/>
          <a:p>
            <a:pPr algn="r" defTabSz="342900"/>
            <a:r>
              <a:rPr lang="en-US" sz="600" kern="0" spc="-23" dirty="0">
                <a:solidFill>
                  <a:schemeClr val="tx1"/>
                </a:solidFill>
                <a:cs typeface="Arial"/>
              </a:rPr>
              <a:t>© IBM Corporation </a:t>
            </a:r>
          </a:p>
        </p:txBody>
      </p:sp>
      <p:sp>
        <p:nvSpPr>
          <p:cNvPr id="19" name="TextBox 18"/>
          <p:cNvSpPr txBox="1"/>
          <p:nvPr userDrawn="1"/>
        </p:nvSpPr>
        <p:spPr>
          <a:xfrm>
            <a:off x="8726442" y="4929036"/>
            <a:ext cx="331908" cy="92333"/>
          </a:xfrm>
          <a:prstGeom prst="rect">
            <a:avLst/>
          </a:prstGeom>
          <a:noFill/>
        </p:spPr>
        <p:txBody>
          <a:bodyPr wrap="square" lIns="0" tIns="0" rIns="0" bIns="0" rtlCol="0" anchor="ctr" anchorCtr="0">
            <a:spAutoFit/>
          </a:bodyPr>
          <a:lstStyle/>
          <a:p>
            <a:pPr algn="l" defTabSz="342900"/>
            <a:fld id="{9B56CEAA-430B-E444-BEC6-7F9CF6806FD6}" type="slidenum">
              <a:rPr lang="en-US" sz="600" kern="0" spc="-23">
                <a:solidFill>
                  <a:schemeClr val="tx1"/>
                </a:solidFill>
                <a:cs typeface="Arial"/>
              </a:rPr>
              <a:pPr algn="l" defTabSz="342900"/>
              <a:t>‹#›</a:t>
            </a:fld>
            <a:endParaRPr lang="en-US" sz="600" kern="0" spc="-23" dirty="0">
              <a:solidFill>
                <a:schemeClr val="tx1"/>
              </a:solidFill>
              <a:cs typeface="Arial"/>
            </a:endParaRPr>
          </a:p>
        </p:txBody>
      </p:sp>
      <p:pic>
        <p:nvPicPr>
          <p:cNvPr id="11" name="Picture 10"/>
          <p:cNvPicPr>
            <a:picLocks noChangeAspect="1"/>
          </p:cNvPicPr>
          <p:nvPr userDrawn="1"/>
        </p:nvPicPr>
        <p:blipFill>
          <a:blip r:embed="rId2" cstate="print">
            <a:lum bright="100000"/>
          </a:blip>
          <a:stretch>
            <a:fillRect/>
          </a:stretch>
        </p:blipFill>
        <p:spPr>
          <a:xfrm>
            <a:off x="34299" y="4525395"/>
            <a:ext cx="654023" cy="626418"/>
          </a:xfrm>
          <a:prstGeom prst="rect">
            <a:avLst/>
          </a:prstGeom>
        </p:spPr>
      </p:pic>
      <p:grpSp>
        <p:nvGrpSpPr>
          <p:cNvPr id="20" name="Group 19"/>
          <p:cNvGrpSpPr/>
          <p:nvPr userDrawn="1"/>
        </p:nvGrpSpPr>
        <p:grpSpPr>
          <a:xfrm>
            <a:off x="365681" y="201613"/>
            <a:ext cx="380132" cy="129381"/>
            <a:chOff x="360699" y="268817"/>
            <a:chExt cx="506711" cy="172508"/>
          </a:xfrm>
          <a:solidFill>
            <a:schemeClr val="bg1"/>
          </a:solidFill>
        </p:grpSpPr>
        <p:sp>
          <p:nvSpPr>
            <p:cNvPr id="21" name="Rectangle 20"/>
            <p:cNvSpPr/>
            <p:nvPr userDrawn="1"/>
          </p:nvSpPr>
          <p:spPr>
            <a:xfrm>
              <a:off x="501650" y="268817"/>
              <a:ext cx="365760" cy="5926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a:solidFill>
                  <a:prstClr val="white"/>
                </a:solidFill>
              </a:endParaRPr>
            </a:p>
          </p:txBody>
        </p:sp>
        <p:sp>
          <p:nvSpPr>
            <p:cNvPr id="22" name="Rectangle 21"/>
            <p:cNvSpPr/>
            <p:nvPr userDrawn="1"/>
          </p:nvSpPr>
          <p:spPr>
            <a:xfrm>
              <a:off x="360699" y="382059"/>
              <a:ext cx="365760" cy="5926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a:solidFill>
                  <a:prstClr val="white"/>
                </a:solidFill>
              </a:endParaRPr>
            </a:p>
          </p:txBody>
        </p:sp>
      </p:grpSp>
    </p:spTree>
    <p:extLst>
      <p:ext uri="{BB962C8B-B14F-4D97-AF65-F5344CB8AC3E}">
        <p14:creationId xmlns:p14="http://schemas.microsoft.com/office/powerpoint/2010/main" val="793405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2563" y="445294"/>
            <a:ext cx="8686800" cy="479822"/>
          </a:xfrm>
          <a:prstGeom prst="rect">
            <a:avLst/>
          </a:prstGeom>
        </p:spPr>
        <p:txBody>
          <a:bodyPr/>
          <a:lstStyle/>
          <a:p>
            <a:r>
              <a:rPr lang="en-US" smtClean="0"/>
              <a:t>Click to edit Master title style</a:t>
            </a:r>
            <a:endParaRPr lang="en-US"/>
          </a:p>
        </p:txBody>
      </p:sp>
      <p:sp>
        <p:nvSpPr>
          <p:cNvPr id="5" name="Content Placeholder 4"/>
          <p:cNvSpPr>
            <a:spLocks noGrp="1"/>
          </p:cNvSpPr>
          <p:nvPr>
            <p:ph sz="quarter" idx="11"/>
          </p:nvPr>
        </p:nvSpPr>
        <p:spPr>
          <a:xfrm>
            <a:off x="246888" y="1406129"/>
            <a:ext cx="8650224" cy="3349228"/>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18"/>
          <p:cNvSpPr>
            <a:spLocks noGrp="1"/>
          </p:cNvSpPr>
          <p:nvPr>
            <p:ph type="sldNum" sz="quarter" idx="12"/>
          </p:nvPr>
        </p:nvSpPr>
        <p:spPr>
          <a:xfrm>
            <a:off x="247650" y="4767262"/>
            <a:ext cx="2133600" cy="376238"/>
          </a:xfrm>
          <a:prstGeom prst="rect">
            <a:avLst/>
          </a:prstGeom>
        </p:spPr>
        <p:txBody>
          <a:bodyPr/>
          <a:lstStyle>
            <a:lvl1pPr>
              <a:defRPr smtClean="0"/>
            </a:lvl1pPr>
          </a:lstStyle>
          <a:p>
            <a:pPr>
              <a:defRPr/>
            </a:pPr>
            <a:fld id="{7CD31B7E-FD89-4022-924C-7F4F46D8B9CD}" type="slidenum">
              <a:rPr lang="en-US" altLang="en-US"/>
              <a:pPr>
                <a:defRPr/>
              </a:pPr>
              <a:t>‹#›</a:t>
            </a:fld>
            <a:endParaRPr lang="en-US" altLang="en-US"/>
          </a:p>
        </p:txBody>
      </p:sp>
    </p:spTree>
    <p:extLst>
      <p:ext uri="{BB962C8B-B14F-4D97-AF65-F5344CB8AC3E}">
        <p14:creationId xmlns:p14="http://schemas.microsoft.com/office/powerpoint/2010/main" val="4009180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14" name="Shape 14"/>
          <p:cNvSpPr>
            <a:spLocks noGrp="1"/>
          </p:cNvSpPr>
          <p:nvPr>
            <p:ph type="title"/>
          </p:nvPr>
        </p:nvSpPr>
        <p:spPr>
          <a:xfrm>
            <a:off x="325604" y="815717"/>
            <a:ext cx="7476068" cy="531009"/>
          </a:xfrm>
          <a:prstGeom prst="rect">
            <a:avLst/>
          </a:prstGeom>
        </p:spPr>
        <p:txBody>
          <a:bodyPr/>
          <a:lstStyle/>
          <a:p>
            <a:pPr lvl="0">
              <a:defRPr sz="1800">
                <a:solidFill>
                  <a:srgbClr val="000000"/>
                </a:solidFill>
              </a:defRPr>
            </a:pPr>
            <a:r>
              <a:rPr sz="1375">
                <a:solidFill>
                  <a:srgbClr val="1174B8"/>
                </a:solidFill>
              </a:rPr>
              <a:t>Title Text</a:t>
            </a:r>
          </a:p>
        </p:txBody>
      </p:sp>
      <p:sp>
        <p:nvSpPr>
          <p:cNvPr id="15" name="Shape 15"/>
          <p:cNvSpPr>
            <a:spLocks noGrp="1"/>
          </p:cNvSpPr>
          <p:nvPr>
            <p:ph type="body" idx="1"/>
          </p:nvPr>
        </p:nvSpPr>
        <p:spPr>
          <a:xfrm>
            <a:off x="325604" y="1346725"/>
            <a:ext cx="8310957" cy="3796775"/>
          </a:xfrm>
          <a:prstGeom prst="rect">
            <a:avLst/>
          </a:prstGeom>
        </p:spPr>
        <p:txBody>
          <a:bodyPr/>
          <a:lstStyle>
            <a:lvl1pPr marL="214313" indent="-214313">
              <a:lnSpc>
                <a:spcPct val="110000"/>
              </a:lnSpc>
              <a:buSzPct val="100000"/>
              <a:buFont typeface="Arial"/>
              <a:buChar char="•"/>
              <a:defRPr sz="1500"/>
            </a:lvl1pPr>
            <a:lvl2pPr marL="714375" indent="-257175">
              <a:lnSpc>
                <a:spcPct val="110000"/>
              </a:lnSpc>
              <a:buSzPct val="100000"/>
              <a:buFont typeface="Arial"/>
              <a:buChar char="o"/>
              <a:defRPr sz="1500"/>
            </a:lvl2pPr>
            <a:lvl3pPr>
              <a:lnSpc>
                <a:spcPct val="110000"/>
              </a:lnSpc>
              <a:buFont typeface="Arial"/>
              <a:defRPr sz="1500"/>
            </a:lvl3pPr>
            <a:lvl4pPr>
              <a:lnSpc>
                <a:spcPct val="110000"/>
              </a:lnSpc>
              <a:buFont typeface="Arial"/>
              <a:defRPr sz="1500"/>
            </a:lvl4pPr>
            <a:lvl5pPr>
              <a:lnSpc>
                <a:spcPct val="110000"/>
              </a:lnSpc>
              <a:buFont typeface="Arial"/>
              <a:defRPr sz="1500"/>
            </a:lvl5pPr>
          </a:lstStyle>
          <a:p>
            <a:pPr lvl="0">
              <a:defRPr sz="1800">
                <a:solidFill>
                  <a:srgbClr val="000000"/>
                </a:solidFill>
              </a:defRPr>
            </a:pPr>
            <a:r>
              <a:rPr sz="1500">
                <a:solidFill>
                  <a:srgbClr val="888888"/>
                </a:solidFill>
              </a:rPr>
              <a:t>Body Level One</a:t>
            </a:r>
          </a:p>
          <a:p>
            <a:pPr lvl="1">
              <a:defRPr sz="1800">
                <a:solidFill>
                  <a:srgbClr val="000000"/>
                </a:solidFill>
              </a:defRPr>
            </a:pPr>
            <a:r>
              <a:rPr sz="1500">
                <a:solidFill>
                  <a:srgbClr val="888888"/>
                </a:solidFill>
              </a:rPr>
              <a:t>Body Level Two</a:t>
            </a:r>
          </a:p>
          <a:p>
            <a:pPr lvl="2">
              <a:defRPr sz="1800">
                <a:solidFill>
                  <a:srgbClr val="000000"/>
                </a:solidFill>
              </a:defRPr>
            </a:pPr>
            <a:r>
              <a:rPr sz="1500">
                <a:solidFill>
                  <a:srgbClr val="888888"/>
                </a:solidFill>
              </a:rPr>
              <a:t>Body Level Three</a:t>
            </a:r>
          </a:p>
          <a:p>
            <a:pPr lvl="3">
              <a:defRPr sz="1800">
                <a:solidFill>
                  <a:srgbClr val="000000"/>
                </a:solidFill>
              </a:defRPr>
            </a:pPr>
            <a:r>
              <a:rPr sz="1500">
                <a:solidFill>
                  <a:srgbClr val="888888"/>
                </a:solidFill>
              </a:rPr>
              <a:t>Body Level Four</a:t>
            </a:r>
          </a:p>
          <a:p>
            <a:pPr lvl="4">
              <a:defRPr sz="1800">
                <a:solidFill>
                  <a:srgbClr val="000000"/>
                </a:solidFill>
              </a:defRPr>
            </a:pPr>
            <a:r>
              <a:rPr sz="1500">
                <a:solidFill>
                  <a:srgbClr val="888888"/>
                </a:solidFill>
              </a:rPr>
              <a:t>Body Level Five</a:t>
            </a:r>
          </a:p>
        </p:txBody>
      </p:sp>
      <p:sp>
        <p:nvSpPr>
          <p:cNvPr id="16" name="Shape 16"/>
          <p:cNvSpPr>
            <a:spLocks noGrp="1"/>
          </p:cNvSpPr>
          <p:nvPr>
            <p:ph type="sldNum" sz="quarter" idx="2"/>
          </p:nvPr>
        </p:nvSpPr>
        <p:spPr>
          <a:xfrm>
            <a:off x="8458501" y="4875616"/>
            <a:ext cx="467474" cy="261132"/>
          </a:xfrm>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277762762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4584" y="339538"/>
            <a:ext cx="7053542" cy="1050398"/>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827484" y="1539689"/>
            <a:ext cx="6709906" cy="3146611"/>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rot="5400000">
            <a:off x="7616730" y="1343026"/>
            <a:ext cx="742949" cy="228599"/>
          </a:xfrm>
          <a:prstGeom prst="rect">
            <a:avLst/>
          </a:prstGeom>
        </p:spPr>
        <p:txBody>
          <a:bodyPr/>
          <a:lstStyle/>
          <a:p>
            <a:fld id="{6F8EF750-E545-47CF-BE9A-6635355036C7}" type="datetime1">
              <a:rPr lang="en-US" smtClean="0"/>
              <a:t>2015/11/09</a:t>
            </a:fld>
            <a:endParaRPr lang="en-US" dirty="0"/>
          </a:p>
        </p:txBody>
      </p:sp>
      <p:sp>
        <p:nvSpPr>
          <p:cNvPr id="5" name="Footer Placeholder 4"/>
          <p:cNvSpPr>
            <a:spLocks noGrp="1"/>
          </p:cNvSpPr>
          <p:nvPr>
            <p:ph type="ftr" sz="quarter" idx="11"/>
          </p:nvPr>
        </p:nvSpPr>
        <p:spPr>
          <a:xfrm rot="5400000">
            <a:off x="6713680" y="2418973"/>
            <a:ext cx="2894846" cy="228601"/>
          </a:xfrm>
          <a:prstGeom prst="rect">
            <a:avLst/>
          </a:prstGeom>
        </p:spPr>
        <p:txBody>
          <a:bodyPr/>
          <a:lstStyle/>
          <a:p>
            <a:endParaRPr lang="en-US"/>
          </a:p>
        </p:txBody>
      </p:sp>
      <p:sp>
        <p:nvSpPr>
          <p:cNvPr id="6" name="Slide Number Placeholder 5"/>
          <p:cNvSpPr>
            <a:spLocks noGrp="1"/>
          </p:cNvSpPr>
          <p:nvPr>
            <p:ph type="sldNum" sz="quarter" idx="12"/>
          </p:nvPr>
        </p:nvSpPr>
        <p:spPr>
          <a:xfrm>
            <a:off x="96263" y="4485073"/>
            <a:ext cx="628649" cy="575765"/>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470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6629400" y="0"/>
            <a:ext cx="2514600" cy="228600"/>
          </a:xfrm>
          <a:prstGeom prst="rect">
            <a:avLst/>
          </a:prstGeom>
          <a:ln/>
        </p:spPr>
        <p:txBody>
          <a:bodyPr lIns="91372" tIns="45687" rIns="91372" bIns="45687"/>
          <a:lstStyle>
            <a:lvl1pPr>
              <a:defRPr/>
            </a:lvl1pPr>
          </a:lstStyle>
          <a:p>
            <a:pPr defTabSz="683627">
              <a:defRPr/>
            </a:pPr>
            <a:r>
              <a:rPr lang="en-US" altLang="en-US" smtClean="0">
                <a:solidFill>
                  <a:srgbClr val="FFFFFF"/>
                </a:solidFill>
                <a:ea typeface="ＭＳ Ｐゴシック" charset="0"/>
                <a:sym typeface="Helvetica" charset="0"/>
              </a:rPr>
              <a:t>IBM Confidential – Page </a:t>
            </a:r>
            <a:fld id="{2EA511B6-828F-475A-8F82-6101E4A3C276}" type="slidenum">
              <a:rPr lang="en-US" altLang="en-US" smtClean="0">
                <a:solidFill>
                  <a:srgbClr val="FFFFFF"/>
                </a:solidFill>
                <a:ea typeface="ＭＳ Ｐゴシック" charset="0"/>
                <a:sym typeface="Helvetica" charset="0"/>
              </a:rPr>
              <a:pPr defTabSz="683627">
                <a:defRPr/>
              </a:pPr>
              <a:t>‹#›</a:t>
            </a:fld>
            <a:endParaRPr lang="en-US" altLang="en-US">
              <a:solidFill>
                <a:srgbClr val="FFFFFF"/>
              </a:solidFill>
              <a:ea typeface="ＭＳ Ｐゴシック" charset="0"/>
              <a:sym typeface="Helvetica" charset="0"/>
            </a:endParaRPr>
          </a:p>
        </p:txBody>
      </p:sp>
    </p:spTree>
    <p:extLst>
      <p:ext uri="{BB962C8B-B14F-4D97-AF65-F5344CB8AC3E}">
        <p14:creationId xmlns:p14="http://schemas.microsoft.com/office/powerpoint/2010/main" val="1329868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938" y="1404938"/>
            <a:ext cx="8558212" cy="337185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itle 3"/>
          <p:cNvSpPr>
            <a:spLocks noGrp="1"/>
          </p:cNvSpPr>
          <p:nvPr>
            <p:ph type="title"/>
          </p:nvPr>
        </p:nvSpPr>
        <p:spPr>
          <a:xfrm>
            <a:off x="255588" y="445294"/>
            <a:ext cx="8545512" cy="85725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702298339"/>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5588" y="445294"/>
            <a:ext cx="8545512" cy="85725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941070268"/>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938" y="1404938"/>
            <a:ext cx="8558212" cy="337185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itle 3"/>
          <p:cNvSpPr>
            <a:spLocks noGrp="1"/>
          </p:cNvSpPr>
          <p:nvPr>
            <p:ph type="title"/>
          </p:nvPr>
        </p:nvSpPr>
        <p:spPr>
          <a:xfrm>
            <a:off x="255588" y="445294"/>
            <a:ext cx="8545512" cy="85725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536511798"/>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938" y="1404938"/>
            <a:ext cx="8558212" cy="337185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itle 3"/>
          <p:cNvSpPr>
            <a:spLocks noGrp="1"/>
          </p:cNvSpPr>
          <p:nvPr>
            <p:ph type="title"/>
          </p:nvPr>
        </p:nvSpPr>
        <p:spPr>
          <a:xfrm>
            <a:off x="255588" y="445294"/>
            <a:ext cx="8545512" cy="85725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572514038"/>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Bild 7"/>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el 1"/>
          <p:cNvSpPr>
            <a:spLocks noGrp="1"/>
          </p:cNvSpPr>
          <p:nvPr/>
        </p:nvSpPr>
        <p:spPr bwMode="auto">
          <a:xfrm>
            <a:off x="457200" y="393700"/>
            <a:ext cx="8229600" cy="349250"/>
          </a:xfrm>
          <a:prstGeom prst="rect">
            <a:avLst/>
          </a:prstGeom>
          <a:noFill/>
          <a:ln>
            <a:noFill/>
          </a:ln>
          <a:extLst>
            <a:ext uri="{FAA26D3D-D897-4be2-8F04-BA451C77F1D7}"/>
          </a:extLst>
        </p:spPr>
        <p:txBody>
          <a:bodyPr anchor="ctr"/>
          <a:lstStyle>
            <a:lvl1pPr marL="0" marR="0" indent="0" algn="l" defTabSz="457200" rtl="0" eaLnBrk="1" fontAlgn="auto" latinLnBrk="0" hangingPunct="1">
              <a:lnSpc>
                <a:spcPct val="100000"/>
              </a:lnSpc>
              <a:spcBef>
                <a:spcPct val="0"/>
              </a:spcBef>
              <a:spcAft>
                <a:spcPts val="0"/>
              </a:spcAft>
              <a:buClrTx/>
              <a:buSzTx/>
              <a:buFontTx/>
              <a:buNone/>
              <a:tabLst/>
              <a:defRPr sz="2000" kern="1200">
                <a:solidFill>
                  <a:srgbClr val="0081BA"/>
                </a:solidFill>
                <a:latin typeface="Arial"/>
                <a:ea typeface="ＭＳ Ｐゴシック" charset="0"/>
                <a:cs typeface="ＭＳ Ｐゴシック" charset="0"/>
              </a:defRPr>
            </a:lvl1pPr>
            <a:lvl2pPr algn="l" defTabSz="457200" rtl="0" eaLnBrk="0" fontAlgn="base" hangingPunct="0">
              <a:spcBef>
                <a:spcPct val="0"/>
              </a:spcBef>
              <a:spcAft>
                <a:spcPct val="0"/>
              </a:spcAft>
              <a:defRPr sz="2400">
                <a:solidFill>
                  <a:srgbClr val="2BA2E0"/>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2400">
                <a:solidFill>
                  <a:srgbClr val="2BA2E0"/>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2400">
                <a:solidFill>
                  <a:srgbClr val="2BA2E0"/>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2400">
                <a:solidFill>
                  <a:srgbClr val="2BA2E0"/>
                </a:solidFill>
                <a:latin typeface="Arial" charset="0"/>
                <a:ea typeface="ＭＳ Ｐゴシック" charset="0"/>
                <a:cs typeface="ＭＳ Ｐゴシック" charset="0"/>
              </a:defRPr>
            </a:lvl5pPr>
            <a:lvl6pPr marL="457200" algn="l" defTabSz="457200" rtl="0" fontAlgn="base">
              <a:spcBef>
                <a:spcPct val="0"/>
              </a:spcBef>
              <a:spcAft>
                <a:spcPct val="0"/>
              </a:spcAft>
              <a:defRPr sz="4000">
                <a:solidFill>
                  <a:schemeClr val="tx1"/>
                </a:solidFill>
                <a:latin typeface="Calibri" pitchFamily="34" charset="0"/>
              </a:defRPr>
            </a:lvl6pPr>
            <a:lvl7pPr marL="914400" algn="l" defTabSz="457200" rtl="0" fontAlgn="base">
              <a:spcBef>
                <a:spcPct val="0"/>
              </a:spcBef>
              <a:spcAft>
                <a:spcPct val="0"/>
              </a:spcAft>
              <a:defRPr sz="4000">
                <a:solidFill>
                  <a:schemeClr val="tx1"/>
                </a:solidFill>
                <a:latin typeface="Calibri" pitchFamily="34" charset="0"/>
              </a:defRPr>
            </a:lvl7pPr>
            <a:lvl8pPr marL="1371600" algn="l" defTabSz="457200" rtl="0" fontAlgn="base">
              <a:spcBef>
                <a:spcPct val="0"/>
              </a:spcBef>
              <a:spcAft>
                <a:spcPct val="0"/>
              </a:spcAft>
              <a:defRPr sz="4000">
                <a:solidFill>
                  <a:schemeClr val="tx1"/>
                </a:solidFill>
                <a:latin typeface="Calibri" pitchFamily="34" charset="0"/>
              </a:defRPr>
            </a:lvl8pPr>
            <a:lvl9pPr marL="1828800" algn="l" defTabSz="457200" rtl="0" fontAlgn="base">
              <a:spcBef>
                <a:spcPct val="0"/>
              </a:spcBef>
              <a:spcAft>
                <a:spcPct val="0"/>
              </a:spcAft>
              <a:defRPr sz="4000">
                <a:solidFill>
                  <a:schemeClr val="tx1"/>
                </a:solidFill>
                <a:latin typeface="Calibri" pitchFamily="34" charset="0"/>
              </a:defRPr>
            </a:lvl9pPr>
          </a:lstStyle>
          <a:p>
            <a:pPr fontAlgn="base">
              <a:spcAft>
                <a:spcPct val="0"/>
              </a:spcAft>
              <a:defRPr/>
            </a:pPr>
            <a:endParaRPr lang="en-AU" sz="2400" dirty="0">
              <a:latin typeface="Arial" charset="0"/>
            </a:endParaRPr>
          </a:p>
        </p:txBody>
      </p:sp>
    </p:spTree>
  </p:cSld>
  <p:clrMap bg1="lt1" tx1="dk1" bg2="lt2" tx2="dk2" accent1="accent1" accent2="accent2" accent3="accent3" accent4="accent4" accent5="accent5" accent6="accent6" hlink="hlink" folHlink="folHlink"/>
  <p:sldLayoutIdLst>
    <p:sldLayoutId id="2147493460" r:id="rId1"/>
    <p:sldLayoutId id="2147493459" r:id="rId2"/>
    <p:sldLayoutId id="2147493461" r:id="rId3"/>
    <p:sldLayoutId id="2147493465" r:id="rId4"/>
    <p:sldLayoutId id="2147493466" r:id="rId5"/>
    <p:sldLayoutId id="2147493467" r:id="rId6"/>
    <p:sldLayoutId id="2147493472" r:id="rId7"/>
    <p:sldLayoutId id="2147493474" r:id="rId8"/>
    <p:sldLayoutId id="2147493475" r:id="rId9"/>
    <p:sldLayoutId id="2147493477" r:id="rId10"/>
    <p:sldLayoutId id="2147493478" r:id="rId11"/>
    <p:sldLayoutId id="2147493479" r:id="rId12"/>
    <p:sldLayoutId id="2147493480" r:id="rId13"/>
    <p:sldLayoutId id="2147493481" r:id="rId14"/>
    <p:sldLayoutId id="2147493482" r:id="rId15"/>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Arial" panose="020B0604020202020204" pitchFamily="34" charset="0"/>
        </a:defRPr>
      </a:lvl2pPr>
      <a:lvl3pPr algn="ctr" defTabSz="457200" rtl="0" fontAlgn="base">
        <a:spcBef>
          <a:spcPct val="0"/>
        </a:spcBef>
        <a:spcAft>
          <a:spcPct val="0"/>
        </a:spcAft>
        <a:defRPr sz="4400">
          <a:solidFill>
            <a:schemeClr val="tx1"/>
          </a:solidFill>
          <a:latin typeface="Arial" panose="020B0604020202020204" pitchFamily="34" charset="0"/>
        </a:defRPr>
      </a:lvl3pPr>
      <a:lvl4pPr algn="ctr" defTabSz="457200" rtl="0" fontAlgn="base">
        <a:spcBef>
          <a:spcPct val="0"/>
        </a:spcBef>
        <a:spcAft>
          <a:spcPct val="0"/>
        </a:spcAft>
        <a:defRPr sz="4400">
          <a:solidFill>
            <a:schemeClr val="tx1"/>
          </a:solidFill>
          <a:latin typeface="Arial" panose="020B0604020202020204" pitchFamily="34" charset="0"/>
        </a:defRPr>
      </a:lvl4pPr>
      <a:lvl5pPr algn="ctr" defTabSz="457200" rtl="0" fontAlgn="base">
        <a:spcBef>
          <a:spcPct val="0"/>
        </a:spcBef>
        <a:spcAft>
          <a:spcPct val="0"/>
        </a:spcAft>
        <a:defRPr sz="4400">
          <a:solidFill>
            <a:schemeClr val="tx1"/>
          </a:solidFill>
          <a:latin typeface="Arial" panose="020B0604020202020204" pitchFamily="34" charset="0"/>
        </a:defRPr>
      </a:lvl5pPr>
      <a:lvl6pPr marL="457200" algn="ctr" defTabSz="457200" rtl="0" fontAlgn="base">
        <a:spcBef>
          <a:spcPct val="0"/>
        </a:spcBef>
        <a:spcAft>
          <a:spcPct val="0"/>
        </a:spcAft>
        <a:defRPr sz="4400">
          <a:solidFill>
            <a:schemeClr val="tx1"/>
          </a:solidFill>
          <a:latin typeface="Arial" panose="020B0604020202020204" pitchFamily="34" charset="0"/>
        </a:defRPr>
      </a:lvl6pPr>
      <a:lvl7pPr marL="914400" algn="ctr" defTabSz="457200" rtl="0" fontAlgn="base">
        <a:spcBef>
          <a:spcPct val="0"/>
        </a:spcBef>
        <a:spcAft>
          <a:spcPct val="0"/>
        </a:spcAft>
        <a:defRPr sz="4400">
          <a:solidFill>
            <a:schemeClr val="tx1"/>
          </a:solidFill>
          <a:latin typeface="Arial" panose="020B0604020202020204" pitchFamily="34" charset="0"/>
        </a:defRPr>
      </a:lvl7pPr>
      <a:lvl8pPr marL="1371600" algn="ctr" defTabSz="457200" rtl="0" fontAlgn="base">
        <a:spcBef>
          <a:spcPct val="0"/>
        </a:spcBef>
        <a:spcAft>
          <a:spcPct val="0"/>
        </a:spcAft>
        <a:defRPr sz="4400">
          <a:solidFill>
            <a:schemeClr val="tx1"/>
          </a:solidFill>
          <a:latin typeface="Arial" panose="020B0604020202020204" pitchFamily="34" charset="0"/>
        </a:defRPr>
      </a:lvl8pPr>
      <a:lvl9pPr marL="1828800" algn="ctr" defTabSz="457200" rtl="0" fontAlgn="base">
        <a:spcBef>
          <a:spcPct val="0"/>
        </a:spcBef>
        <a:spcAft>
          <a:spcPct val="0"/>
        </a:spcAft>
        <a:defRPr sz="4400">
          <a:solidFill>
            <a:schemeClr val="tx1"/>
          </a:solidFill>
          <a:latin typeface="Arial" panose="020B060402020202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3" Type="http://schemas.openxmlformats.org/officeDocument/2006/relationships/image" Target="../media/image33.png"/><Relationship Id="rId18" Type="http://schemas.openxmlformats.org/officeDocument/2006/relationships/image" Target="../media/image38.png"/><Relationship Id="rId26" Type="http://schemas.openxmlformats.org/officeDocument/2006/relationships/image" Target="../media/image46.png"/><Relationship Id="rId39" Type="http://schemas.openxmlformats.org/officeDocument/2006/relationships/image" Target="../media/image59.png"/><Relationship Id="rId3" Type="http://schemas.openxmlformats.org/officeDocument/2006/relationships/image" Target="../media/image23.png"/><Relationship Id="rId21" Type="http://schemas.openxmlformats.org/officeDocument/2006/relationships/image" Target="../media/image41.png"/><Relationship Id="rId34" Type="http://schemas.openxmlformats.org/officeDocument/2006/relationships/image" Target="../media/image54.png"/><Relationship Id="rId42" Type="http://schemas.openxmlformats.org/officeDocument/2006/relationships/image" Target="../media/image62.png"/><Relationship Id="rId47" Type="http://schemas.openxmlformats.org/officeDocument/2006/relationships/image" Target="../media/image67.png"/><Relationship Id="rId50" Type="http://schemas.openxmlformats.org/officeDocument/2006/relationships/image" Target="../media/image70.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png"/><Relationship Id="rId33" Type="http://schemas.openxmlformats.org/officeDocument/2006/relationships/image" Target="../media/image53.png"/><Relationship Id="rId38" Type="http://schemas.openxmlformats.org/officeDocument/2006/relationships/image" Target="../media/image58.png"/><Relationship Id="rId46" Type="http://schemas.openxmlformats.org/officeDocument/2006/relationships/image" Target="../media/image66.png"/><Relationship Id="rId2" Type="http://schemas.openxmlformats.org/officeDocument/2006/relationships/notesSlide" Target="../notesSlides/notesSlide8.xml"/><Relationship Id="rId16" Type="http://schemas.openxmlformats.org/officeDocument/2006/relationships/image" Target="../media/image36.png"/><Relationship Id="rId20" Type="http://schemas.openxmlformats.org/officeDocument/2006/relationships/image" Target="../media/image40.png"/><Relationship Id="rId29" Type="http://schemas.openxmlformats.org/officeDocument/2006/relationships/image" Target="../media/image49.png"/><Relationship Id="rId41" Type="http://schemas.openxmlformats.org/officeDocument/2006/relationships/image" Target="../media/image61.png"/><Relationship Id="rId1" Type="http://schemas.openxmlformats.org/officeDocument/2006/relationships/slideLayout" Target="../slideLayouts/slideLayout11.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png"/><Relationship Id="rId32" Type="http://schemas.openxmlformats.org/officeDocument/2006/relationships/image" Target="../media/image52.png"/><Relationship Id="rId37" Type="http://schemas.openxmlformats.org/officeDocument/2006/relationships/image" Target="../media/image57.png"/><Relationship Id="rId40" Type="http://schemas.openxmlformats.org/officeDocument/2006/relationships/image" Target="../media/image60.png"/><Relationship Id="rId45" Type="http://schemas.openxmlformats.org/officeDocument/2006/relationships/image" Target="../media/image65.png"/><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png"/><Relationship Id="rId36" Type="http://schemas.openxmlformats.org/officeDocument/2006/relationships/image" Target="../media/image56.png"/><Relationship Id="rId49" Type="http://schemas.openxmlformats.org/officeDocument/2006/relationships/image" Target="../media/image69.png"/><Relationship Id="rId10" Type="http://schemas.openxmlformats.org/officeDocument/2006/relationships/image" Target="../media/image30.png"/><Relationship Id="rId19" Type="http://schemas.openxmlformats.org/officeDocument/2006/relationships/image" Target="../media/image39.png"/><Relationship Id="rId31" Type="http://schemas.openxmlformats.org/officeDocument/2006/relationships/image" Target="../media/image51.png"/><Relationship Id="rId44" Type="http://schemas.openxmlformats.org/officeDocument/2006/relationships/image" Target="../media/image64.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47.png"/><Relationship Id="rId30" Type="http://schemas.openxmlformats.org/officeDocument/2006/relationships/image" Target="../media/image50.png"/><Relationship Id="rId35" Type="http://schemas.openxmlformats.org/officeDocument/2006/relationships/image" Target="../media/image55.png"/><Relationship Id="rId43" Type="http://schemas.openxmlformats.org/officeDocument/2006/relationships/image" Target="../media/image63.png"/><Relationship Id="rId48" Type="http://schemas.openxmlformats.org/officeDocument/2006/relationships/image" Target="../media/image68.jpg"/><Relationship Id="rId8" Type="http://schemas.openxmlformats.org/officeDocument/2006/relationships/image" Target="../media/image28.png"/><Relationship Id="rId51" Type="http://schemas.openxmlformats.org/officeDocument/2006/relationships/image" Target="../media/image71.png"/></Relationships>
</file>

<file path=ppt/slides/_rels/slide11.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82.png"/><Relationship Id="rId2" Type="http://schemas.openxmlformats.org/officeDocument/2006/relationships/image" Target="../media/image72.jpeg"/><Relationship Id="rId1" Type="http://schemas.openxmlformats.org/officeDocument/2006/relationships/slideLayout" Target="../slideLayouts/slideLayout9.xml"/><Relationship Id="rId6" Type="http://schemas.openxmlformats.org/officeDocument/2006/relationships/image" Target="../media/image76.png"/><Relationship Id="rId11" Type="http://schemas.openxmlformats.org/officeDocument/2006/relationships/image" Target="../media/image81.jpe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 Id="rId14" Type="http://schemas.openxmlformats.org/officeDocument/2006/relationships/image" Target="../media/image84.png"/></Relationships>
</file>

<file path=ppt/slides/_rels/slide12.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73.png"/><Relationship Id="rId7" Type="http://schemas.openxmlformats.org/officeDocument/2006/relationships/image" Target="../media/image88.png"/><Relationship Id="rId2" Type="http://schemas.openxmlformats.org/officeDocument/2006/relationships/image" Target="../media/image77.png"/><Relationship Id="rId1" Type="http://schemas.openxmlformats.org/officeDocument/2006/relationships/slideLayout" Target="../slideLayouts/slideLayout9.xml"/><Relationship Id="rId6" Type="http://schemas.openxmlformats.org/officeDocument/2006/relationships/image" Target="../media/image87.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s>
</file>

<file path=ppt/slides/_rels/slide13.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94.png"/><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5.png"/><Relationship Id="rId5" Type="http://schemas.openxmlformats.org/officeDocument/2006/relationships/image" Target="../media/image92.png"/><Relationship Id="rId4" Type="http://schemas.openxmlformats.org/officeDocument/2006/relationships/oleObject" Target="../embeddings/oleObject1.bin"/><Relationship Id="rId9" Type="http://schemas.openxmlformats.org/officeDocument/2006/relationships/image" Target="../media/image96.png"/></Relationships>
</file>

<file path=ppt/slides/_rels/slide14.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wmf"/><Relationship Id="rId7" Type="http://schemas.openxmlformats.org/officeDocument/2006/relationships/image" Target="../media/image10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10" Type="http://schemas.openxmlformats.org/officeDocument/2006/relationships/image" Target="../media/image104.jpeg"/><Relationship Id="rId4" Type="http://schemas.openxmlformats.org/officeDocument/2006/relationships/image" Target="../media/image98.png"/><Relationship Id="rId9" Type="http://schemas.openxmlformats.org/officeDocument/2006/relationships/image" Target="../media/image103.wmf"/></Relationships>
</file>

<file path=ppt/slides/_rels/slide15.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116.png"/><Relationship Id="rId3" Type="http://schemas.openxmlformats.org/officeDocument/2006/relationships/image" Target="../media/image106.jpeg"/><Relationship Id="rId7" Type="http://schemas.openxmlformats.org/officeDocument/2006/relationships/image" Target="../media/image110.png"/><Relationship Id="rId12" Type="http://schemas.openxmlformats.org/officeDocument/2006/relationships/image" Target="../media/image115.png"/><Relationship Id="rId2" Type="http://schemas.openxmlformats.org/officeDocument/2006/relationships/image" Target="../media/image105.jpeg"/><Relationship Id="rId1" Type="http://schemas.openxmlformats.org/officeDocument/2006/relationships/slideLayout" Target="../slideLayouts/slideLayout2.xml"/><Relationship Id="rId6" Type="http://schemas.openxmlformats.org/officeDocument/2006/relationships/image" Target="../media/image109.jpeg"/><Relationship Id="rId11" Type="http://schemas.openxmlformats.org/officeDocument/2006/relationships/image" Target="../media/image114.png"/><Relationship Id="rId5" Type="http://schemas.openxmlformats.org/officeDocument/2006/relationships/image" Target="../media/image108.jpeg"/><Relationship Id="rId10" Type="http://schemas.openxmlformats.org/officeDocument/2006/relationships/image" Target="../media/image113.png"/><Relationship Id="rId4" Type="http://schemas.openxmlformats.org/officeDocument/2006/relationships/image" Target="../media/image107.png"/><Relationship Id="rId9" Type="http://schemas.openxmlformats.org/officeDocument/2006/relationships/image" Target="../media/image1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20.jpeg"/><Relationship Id="rId3" Type="http://schemas.openxmlformats.org/officeDocument/2006/relationships/image" Target="../media/image118.png"/><Relationship Id="rId7" Type="http://schemas.openxmlformats.org/officeDocument/2006/relationships/image" Target="../media/image80.png"/><Relationship Id="rId12" Type="http://schemas.openxmlformats.org/officeDocument/2006/relationships/image" Target="../media/image83.png"/><Relationship Id="rId2" Type="http://schemas.openxmlformats.org/officeDocument/2006/relationships/image" Target="../media/image117.png"/><Relationship Id="rId1" Type="http://schemas.openxmlformats.org/officeDocument/2006/relationships/slideLayout" Target="../slideLayouts/slideLayout9.xml"/><Relationship Id="rId6" Type="http://schemas.openxmlformats.org/officeDocument/2006/relationships/image" Target="../media/image82.png"/><Relationship Id="rId11" Type="http://schemas.openxmlformats.org/officeDocument/2006/relationships/image" Target="../media/image75.png"/><Relationship Id="rId5" Type="http://schemas.openxmlformats.org/officeDocument/2006/relationships/image" Target="../media/image77.png"/><Relationship Id="rId10" Type="http://schemas.openxmlformats.org/officeDocument/2006/relationships/image" Target="../media/image74.png"/><Relationship Id="rId4" Type="http://schemas.openxmlformats.org/officeDocument/2006/relationships/image" Target="../media/image119.jpeg"/><Relationship Id="rId9" Type="http://schemas.openxmlformats.org/officeDocument/2006/relationships/image" Target="../media/image7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www.osfi-bsif.gc.ca/Eng/fi-if/rai-eri/sp-ps/Pages/sff.aspx"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287338" y="1957388"/>
            <a:ext cx="6826250" cy="1077218"/>
          </a:xfrm>
          <a:prstGeom prst="rect">
            <a:avLst/>
          </a:prstGeom>
          <a:noFill/>
        </p:spPr>
        <p:txBody>
          <a:bodyPr wrap="square">
            <a:spAutoFit/>
          </a:bodyPr>
          <a:lstStyle/>
          <a:p>
            <a:pPr eaLnBrk="1" fontAlgn="auto" hangingPunct="1">
              <a:spcBef>
                <a:spcPts val="0"/>
              </a:spcBef>
              <a:spcAft>
                <a:spcPts val="0"/>
              </a:spcAft>
              <a:defRPr/>
            </a:pPr>
            <a:r>
              <a:rPr lang="en-US" sz="3200" b="1" dirty="0" smtClean="0">
                <a:solidFill>
                  <a:schemeClr val="bg1">
                    <a:lumMod val="50000"/>
                  </a:schemeClr>
                </a:solidFill>
                <a:latin typeface="+mn-lt"/>
              </a:rPr>
              <a:t>Cloud in Your IT Sky ?</a:t>
            </a:r>
          </a:p>
          <a:p>
            <a:pPr eaLnBrk="1" fontAlgn="auto" hangingPunct="1">
              <a:spcBef>
                <a:spcPts val="0"/>
              </a:spcBef>
              <a:spcAft>
                <a:spcPts val="0"/>
              </a:spcAft>
              <a:defRPr/>
            </a:pPr>
            <a:r>
              <a:rPr lang="en-US" sz="3200" b="1" dirty="0" smtClean="0">
                <a:solidFill>
                  <a:schemeClr val="bg1">
                    <a:lumMod val="50000"/>
                  </a:schemeClr>
                </a:solidFill>
                <a:latin typeface="+mn-lt"/>
              </a:rPr>
              <a:t>Security and Legal Topics</a:t>
            </a:r>
            <a:endParaRPr lang="en-GB" sz="3200" b="1" dirty="0">
              <a:solidFill>
                <a:schemeClr val="bg1">
                  <a:lumMod val="50000"/>
                </a:schemeClr>
              </a:solidFill>
              <a:latin typeface="+mn-lt"/>
            </a:endParaRPr>
          </a:p>
        </p:txBody>
      </p:sp>
      <p:sp>
        <p:nvSpPr>
          <p:cNvPr id="5" name="Textfeld 4"/>
          <p:cNvSpPr txBox="1"/>
          <p:nvPr/>
        </p:nvSpPr>
        <p:spPr>
          <a:xfrm>
            <a:off x="287338" y="3365910"/>
            <a:ext cx="6826250" cy="1015663"/>
          </a:xfrm>
          <a:prstGeom prst="rect">
            <a:avLst/>
          </a:prstGeom>
          <a:noFill/>
        </p:spPr>
        <p:txBody>
          <a:bodyPr>
            <a:spAutoFit/>
          </a:bodyPr>
          <a:lstStyle/>
          <a:p>
            <a:pPr eaLnBrk="1" fontAlgn="auto" hangingPunct="1">
              <a:spcBef>
                <a:spcPts val="0"/>
              </a:spcBef>
              <a:spcAft>
                <a:spcPts val="0"/>
              </a:spcAft>
              <a:defRPr/>
            </a:pPr>
            <a:r>
              <a:rPr lang="en-GB" sz="2000" b="1" dirty="0" smtClean="0">
                <a:solidFill>
                  <a:schemeClr val="tx2">
                    <a:lumMod val="60000"/>
                    <a:lumOff val="40000"/>
                  </a:schemeClr>
                </a:solidFill>
                <a:latin typeface="+mn-lt"/>
              </a:rPr>
              <a:t>Mike </a:t>
            </a:r>
            <a:r>
              <a:rPr lang="en-GB" sz="2000" b="1" dirty="0" err="1" smtClean="0">
                <a:solidFill>
                  <a:schemeClr val="tx2">
                    <a:lumMod val="60000"/>
                    <a:lumOff val="40000"/>
                  </a:schemeClr>
                </a:solidFill>
                <a:latin typeface="+mn-lt"/>
              </a:rPr>
              <a:t>Leithead</a:t>
            </a:r>
            <a:endParaRPr lang="en-GB" sz="2000" b="1" dirty="0" smtClean="0">
              <a:solidFill>
                <a:schemeClr val="tx2">
                  <a:lumMod val="60000"/>
                  <a:lumOff val="40000"/>
                </a:schemeClr>
              </a:solidFill>
              <a:latin typeface="+mn-lt"/>
            </a:endParaRPr>
          </a:p>
          <a:p>
            <a:pPr eaLnBrk="1" fontAlgn="auto" hangingPunct="1">
              <a:spcBef>
                <a:spcPts val="0"/>
              </a:spcBef>
              <a:spcAft>
                <a:spcPts val="0"/>
              </a:spcAft>
              <a:defRPr/>
            </a:pPr>
            <a:r>
              <a:rPr lang="en-GB" sz="2000" dirty="0" smtClean="0">
                <a:solidFill>
                  <a:schemeClr val="tx2">
                    <a:lumMod val="60000"/>
                    <a:lumOff val="40000"/>
                  </a:schemeClr>
                </a:solidFill>
                <a:latin typeface="+mn-lt"/>
              </a:rPr>
              <a:t>Law Department</a:t>
            </a:r>
          </a:p>
          <a:p>
            <a:pPr eaLnBrk="1" fontAlgn="auto" hangingPunct="1">
              <a:spcBef>
                <a:spcPts val="0"/>
              </a:spcBef>
              <a:spcAft>
                <a:spcPts val="0"/>
              </a:spcAft>
              <a:defRPr/>
            </a:pPr>
            <a:r>
              <a:rPr lang="en-GB" sz="2000" dirty="0" smtClean="0">
                <a:solidFill>
                  <a:schemeClr val="tx2">
                    <a:lumMod val="60000"/>
                    <a:lumOff val="40000"/>
                  </a:schemeClr>
                </a:solidFill>
                <a:latin typeface="+mn-lt"/>
              </a:rPr>
              <a:t>IBM Canada</a:t>
            </a:r>
          </a:p>
        </p:txBody>
      </p:sp>
    </p:spTree>
    <p:extLst>
      <p:ext uri="{BB962C8B-B14F-4D97-AF65-F5344CB8AC3E}">
        <p14:creationId xmlns:p14="http://schemas.microsoft.com/office/powerpoint/2010/main" val="281130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
          <p:cNvSpPr>
            <a:spLocks noGrp="1"/>
          </p:cNvSpPr>
          <p:nvPr>
            <p:ph idx="1"/>
          </p:nvPr>
        </p:nvSpPr>
        <p:spPr>
          <a:xfrm>
            <a:off x="275190" y="3127720"/>
            <a:ext cx="8558212" cy="1351515"/>
          </a:xfrm>
        </p:spPr>
        <p:txBody>
          <a:bodyPr/>
          <a:lstStyle/>
          <a:p>
            <a:r>
              <a:rPr lang="en-US" altLang="en-US" sz="1400" dirty="0"/>
              <a:t>The opinions expressed herein are those of the author and do not necessarily represent those of IBM Canada Limited, any of the IBM group of Companies</a:t>
            </a:r>
          </a:p>
          <a:p>
            <a:endParaRPr lang="en-US" altLang="en-US" sz="1400" dirty="0"/>
          </a:p>
          <a:p>
            <a:r>
              <a:rPr lang="en-US" altLang="en-US" sz="1400" dirty="0"/>
              <a:t>The material presented is general and informational and based on observations in the marketplace. The fact </a:t>
            </a:r>
            <a:r>
              <a:rPr lang="en-US" altLang="en-US" sz="1400" dirty="0" smtClean="0"/>
              <a:t>case pattern </a:t>
            </a:r>
            <a:r>
              <a:rPr lang="en-US" altLang="en-US" sz="1400" dirty="0"/>
              <a:t>is not based on a particular event but </a:t>
            </a:r>
            <a:r>
              <a:rPr lang="en-US" altLang="en-US" sz="1400" dirty="0" smtClean="0"/>
              <a:t>on varied observed </a:t>
            </a:r>
            <a:r>
              <a:rPr lang="en-US" altLang="en-US" sz="1400" dirty="0"/>
              <a:t>opportunities.</a:t>
            </a:r>
          </a:p>
          <a:p>
            <a:endParaRPr lang="en-US" altLang="en-US" sz="1800" dirty="0"/>
          </a:p>
        </p:txBody>
      </p:sp>
      <p:sp>
        <p:nvSpPr>
          <p:cNvPr id="6147" name="Title 2"/>
          <p:cNvSpPr>
            <a:spLocks noGrp="1"/>
          </p:cNvSpPr>
          <p:nvPr>
            <p:ph type="title"/>
          </p:nvPr>
        </p:nvSpPr>
        <p:spPr>
          <a:xfrm>
            <a:off x="467623" y="2608504"/>
            <a:ext cx="8545512" cy="499234"/>
          </a:xfrm>
        </p:spPr>
        <p:txBody>
          <a:bodyPr/>
          <a:lstStyle/>
          <a:p>
            <a:pPr algn="l"/>
            <a:r>
              <a:rPr lang="en-US" altLang="en-US" sz="2400" dirty="0" smtClean="0"/>
              <a:t>Disclaimer</a:t>
            </a:r>
          </a:p>
        </p:txBody>
      </p:sp>
      <p:sp>
        <p:nvSpPr>
          <p:cNvPr id="2" name="TextBox 1"/>
          <p:cNvSpPr txBox="1"/>
          <p:nvPr/>
        </p:nvSpPr>
        <p:spPr>
          <a:xfrm>
            <a:off x="275190" y="675861"/>
            <a:ext cx="7394713" cy="1292662"/>
          </a:xfrm>
          <a:prstGeom prst="rect">
            <a:avLst/>
          </a:prstGeom>
          <a:noFill/>
        </p:spPr>
        <p:txBody>
          <a:bodyPr wrap="square" rtlCol="0">
            <a:spAutoFit/>
          </a:bodyPr>
          <a:lstStyle/>
          <a:p>
            <a:r>
              <a:rPr lang="en-US" sz="2400" dirty="0" smtClean="0"/>
              <a:t>   Agenda:</a:t>
            </a:r>
          </a:p>
          <a:p>
            <a:endParaRPr lang="en-US" dirty="0"/>
          </a:p>
          <a:p>
            <a:pPr marL="285750" indent="-285750">
              <a:buFont typeface="Arial" panose="020B0604020202020204" pitchFamily="34" charset="0"/>
              <a:buChar char="•"/>
            </a:pPr>
            <a:r>
              <a:rPr lang="en-US" dirty="0" smtClean="0"/>
              <a:t>Cloud </a:t>
            </a:r>
            <a:r>
              <a:rPr lang="en-US" dirty="0"/>
              <a:t>Basics and Key Issues</a:t>
            </a:r>
          </a:p>
          <a:p>
            <a:pPr marL="285750" indent="-285750">
              <a:buFont typeface="Arial" panose="020B0604020202020204" pitchFamily="34" charset="0"/>
              <a:buChar char="•"/>
            </a:pPr>
            <a:r>
              <a:rPr lang="en-US" dirty="0" smtClean="0"/>
              <a:t>Financial Sector Fact Case</a:t>
            </a:r>
            <a:endParaRPr lang="en-US" dirty="0"/>
          </a:p>
        </p:txBody>
      </p:sp>
    </p:spTree>
    <p:extLst>
      <p:ext uri="{BB962C8B-B14F-4D97-AF65-F5344CB8AC3E}">
        <p14:creationId xmlns:p14="http://schemas.microsoft.com/office/powerpoint/2010/main" val="1000459020"/>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80000"/>
              </a:lnSpc>
            </a:pPr>
            <a:r>
              <a:rPr lang="en-US" altLang="ja-JP" sz="1800" dirty="0"/>
              <a:t>Cloud Computing is:</a:t>
            </a:r>
          </a:p>
          <a:p>
            <a:pPr lvl="1">
              <a:lnSpc>
                <a:spcPct val="80000"/>
              </a:lnSpc>
            </a:pPr>
            <a:r>
              <a:rPr lang="en-US" altLang="ja-JP" sz="1800" i="1" dirty="0"/>
              <a:t>“a </a:t>
            </a:r>
            <a:r>
              <a:rPr lang="en-US" altLang="ja-JP" sz="1800" b="1" i="1" dirty="0"/>
              <a:t>model</a:t>
            </a:r>
            <a:r>
              <a:rPr lang="en-US" altLang="ja-JP" sz="1800" i="1" dirty="0"/>
              <a:t> for enabling convenient, on-demand network access to a shared pool of configurable computing resources (e.g., networks, servers, storage, applications, and services) that can be rapidly provisioned and released with minimal management effort or service provider interaction.”</a:t>
            </a:r>
          </a:p>
          <a:p>
            <a:pPr>
              <a:lnSpc>
                <a:spcPct val="80000"/>
              </a:lnSpc>
            </a:pPr>
            <a:r>
              <a:rPr lang="en-US" altLang="en-US" sz="1800" dirty="0"/>
              <a:t>       </a:t>
            </a:r>
            <a:r>
              <a:rPr lang="en-US" altLang="en-US" sz="1800" dirty="0" smtClean="0"/>
              <a:t>                               -  National </a:t>
            </a:r>
            <a:r>
              <a:rPr lang="en-US" altLang="en-US" sz="1800" dirty="0"/>
              <a:t>Institute of Standards and </a:t>
            </a:r>
            <a:r>
              <a:rPr lang="en-US" altLang="en-US" sz="1800" dirty="0" smtClean="0"/>
              <a:t>Technology (US)</a:t>
            </a:r>
            <a:endParaRPr lang="en-US" altLang="en-US" sz="1800" dirty="0"/>
          </a:p>
          <a:p>
            <a:pPr>
              <a:lnSpc>
                <a:spcPct val="80000"/>
              </a:lnSpc>
            </a:pPr>
            <a:endParaRPr lang="en-US" altLang="ja-JP" sz="1800" dirty="0" smtClean="0"/>
          </a:p>
          <a:p>
            <a:pPr>
              <a:lnSpc>
                <a:spcPct val="80000"/>
              </a:lnSpc>
            </a:pPr>
            <a:r>
              <a:rPr lang="en-US" altLang="ja-JP" sz="1800" dirty="0" smtClean="0"/>
              <a:t>Being </a:t>
            </a:r>
            <a:r>
              <a:rPr lang="en-US" altLang="ja-JP" sz="1800" dirty="0"/>
              <a:t>an emerging model, there are:</a:t>
            </a:r>
          </a:p>
          <a:p>
            <a:pPr>
              <a:lnSpc>
                <a:spcPct val="80000"/>
              </a:lnSpc>
            </a:pPr>
            <a:r>
              <a:rPr lang="en-US" altLang="ja-JP" sz="1800" dirty="0"/>
              <a:t> -  many commercial implementations of Cloud Computing </a:t>
            </a:r>
          </a:p>
          <a:p>
            <a:pPr>
              <a:lnSpc>
                <a:spcPct val="80000"/>
              </a:lnSpc>
            </a:pPr>
            <a:r>
              <a:rPr lang="en-US" altLang="ja-JP" sz="1800" dirty="0"/>
              <a:t> -  </a:t>
            </a:r>
            <a:r>
              <a:rPr lang="en-US" altLang="ja-JP" sz="1800" dirty="0" smtClean="0"/>
              <a:t>not fully established, but evolving standards</a:t>
            </a:r>
            <a:endParaRPr lang="en-US" altLang="ja-JP" sz="1800" dirty="0"/>
          </a:p>
          <a:p>
            <a:pPr>
              <a:lnSpc>
                <a:spcPct val="80000"/>
              </a:lnSpc>
            </a:pPr>
            <a:endParaRPr lang="en-US" altLang="ja-JP" sz="1800" dirty="0"/>
          </a:p>
          <a:p>
            <a:endParaRPr lang="en-US" dirty="0"/>
          </a:p>
        </p:txBody>
      </p:sp>
      <p:sp>
        <p:nvSpPr>
          <p:cNvPr id="3" name="Title 2"/>
          <p:cNvSpPr>
            <a:spLocks noGrp="1"/>
          </p:cNvSpPr>
          <p:nvPr>
            <p:ph type="title"/>
          </p:nvPr>
        </p:nvSpPr>
        <p:spPr/>
        <p:txBody>
          <a:bodyPr/>
          <a:lstStyle/>
          <a:p>
            <a:r>
              <a:rPr lang="en-US" sz="2800" dirty="0" smtClean="0"/>
              <a:t>What is Cloud?</a:t>
            </a:r>
            <a:endParaRPr lang="en-US" sz="2800" dirty="0"/>
          </a:p>
        </p:txBody>
      </p:sp>
    </p:spTree>
    <p:extLst>
      <p:ext uri="{BB962C8B-B14F-4D97-AF65-F5344CB8AC3E}">
        <p14:creationId xmlns:p14="http://schemas.microsoft.com/office/powerpoint/2010/main" val="2836277339"/>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idx="4294967295"/>
          </p:nvPr>
        </p:nvSpPr>
        <p:spPr>
          <a:xfrm>
            <a:off x="368300" y="411163"/>
            <a:ext cx="8775700" cy="554037"/>
          </a:xfrm>
          <a:prstGeom prst="rect">
            <a:avLst/>
          </a:prstGeom>
        </p:spPr>
        <p:txBody>
          <a:bodyPr/>
          <a:lstStyle/>
          <a:p>
            <a:pPr algn="l"/>
            <a:r>
              <a:rPr lang="en-US" altLang="en-US" sz="1800" b="1" dirty="0">
                <a:solidFill>
                  <a:schemeClr val="bg1">
                    <a:lumMod val="50000"/>
                  </a:schemeClr>
                </a:solidFill>
                <a:cs typeface="Arial" panose="020B0604020202020204" pitchFamily="34" charset="0"/>
              </a:rPr>
              <a:t>Traditional IT environments can no longer fully support the needs of the mission – 85% of new apps will run in </a:t>
            </a:r>
            <a:r>
              <a:rPr lang="en-US" altLang="en-US" sz="1800" b="1" dirty="0" smtClean="0">
                <a:solidFill>
                  <a:schemeClr val="bg1">
                    <a:lumMod val="50000"/>
                  </a:schemeClr>
                </a:solidFill>
                <a:cs typeface="Arial" panose="020B0604020202020204" pitchFamily="34" charset="0"/>
              </a:rPr>
              <a:t>cloud.</a:t>
            </a:r>
            <a:endParaRPr lang="en-US" sz="1800" b="1" dirty="0">
              <a:solidFill>
                <a:schemeClr val="bg1">
                  <a:lumMod val="50000"/>
                </a:schemeClr>
              </a:solidFill>
            </a:endParaRPr>
          </a:p>
        </p:txBody>
      </p:sp>
      <p:grpSp>
        <p:nvGrpSpPr>
          <p:cNvPr id="37" name="Group 59"/>
          <p:cNvGrpSpPr>
            <a:grpSpLocks/>
          </p:cNvGrpSpPr>
          <p:nvPr/>
        </p:nvGrpSpPr>
        <p:grpSpPr bwMode="auto">
          <a:xfrm>
            <a:off x="4968834" y="1243495"/>
            <a:ext cx="2824163" cy="592931"/>
            <a:chOff x="385249" y="2498721"/>
            <a:chExt cx="3200400" cy="548640"/>
          </a:xfrm>
        </p:grpSpPr>
        <p:sp>
          <p:nvSpPr>
            <p:cNvPr id="38" name="Rectangle 37"/>
            <p:cNvSpPr/>
            <p:nvPr/>
          </p:nvSpPr>
          <p:spPr>
            <a:xfrm>
              <a:off x="385249" y="2498721"/>
              <a:ext cx="3200400" cy="548640"/>
            </a:xfrm>
            <a:prstGeom prst="rect">
              <a:avLst/>
            </a:prstGeom>
            <a:solidFill>
              <a:srgbClr val="FFFFFF">
                <a:alpha val="89804"/>
              </a:srgbClr>
            </a:solidFill>
            <a:ln w="25400" cap="flat" cmpd="sng" algn="ctr">
              <a:noFill/>
              <a:prstDash val="solid"/>
            </a:ln>
            <a:effectLst/>
          </p:spPr>
          <p:txBody>
            <a:bodyPr anchor="ctr"/>
            <a:lstStyle/>
            <a:p>
              <a:pPr algn="ctr" defTabSz="685800" fontAlgn="auto">
                <a:spcBef>
                  <a:spcPts val="0"/>
                </a:spcBef>
                <a:spcAft>
                  <a:spcPts val="0"/>
                </a:spcAft>
                <a:defRPr/>
              </a:pPr>
              <a:endParaRPr lang="en-US" sz="1650" kern="0" dirty="0">
                <a:solidFill>
                  <a:prstClr val="white"/>
                </a:solidFill>
                <a:latin typeface="Arial"/>
              </a:endParaRPr>
            </a:p>
          </p:txBody>
        </p:sp>
        <p:cxnSp>
          <p:nvCxnSpPr>
            <p:cNvPr id="39" name="Straight Connector 38"/>
            <p:cNvCxnSpPr/>
            <p:nvPr/>
          </p:nvCxnSpPr>
          <p:spPr>
            <a:xfrm>
              <a:off x="385249" y="2498721"/>
              <a:ext cx="3200400" cy="0"/>
            </a:xfrm>
            <a:prstGeom prst="line">
              <a:avLst/>
            </a:prstGeom>
            <a:noFill/>
            <a:ln w="28575" cap="flat" cmpd="sng" algn="ctr">
              <a:solidFill>
                <a:sysClr val="windowText" lastClr="000000">
                  <a:lumMod val="50000"/>
                  <a:lumOff val="50000"/>
                </a:sysClr>
              </a:solidFill>
              <a:prstDash val="solid"/>
            </a:ln>
            <a:effectLst/>
          </p:spPr>
        </p:cxnSp>
        <p:cxnSp>
          <p:nvCxnSpPr>
            <p:cNvPr id="40" name="Straight Connector 39"/>
            <p:cNvCxnSpPr/>
            <p:nvPr/>
          </p:nvCxnSpPr>
          <p:spPr>
            <a:xfrm>
              <a:off x="385249" y="3047361"/>
              <a:ext cx="3200400" cy="0"/>
            </a:xfrm>
            <a:prstGeom prst="line">
              <a:avLst/>
            </a:prstGeom>
            <a:noFill/>
            <a:ln w="28575" cap="flat" cmpd="sng" algn="ctr">
              <a:solidFill>
                <a:sysClr val="windowText" lastClr="000000">
                  <a:lumMod val="50000"/>
                  <a:lumOff val="50000"/>
                </a:sysClr>
              </a:solidFill>
              <a:prstDash val="solid"/>
            </a:ln>
            <a:effectLst/>
          </p:spPr>
        </p:cxnSp>
      </p:grpSp>
      <p:sp>
        <p:nvSpPr>
          <p:cNvPr id="41" name="Text Box 7"/>
          <p:cNvSpPr txBox="1">
            <a:spLocks noChangeArrowheads="1"/>
          </p:cNvSpPr>
          <p:nvPr/>
        </p:nvSpPr>
        <p:spPr bwMode="auto">
          <a:xfrm>
            <a:off x="5742740" y="1345889"/>
            <a:ext cx="2133600" cy="44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06" tIns="35052" rIns="67406" bIns="35052">
            <a:spAutoFit/>
          </a:bodyPr>
          <a:lstStyle>
            <a:lvl1pPr indent="4763">
              <a:spcBef>
                <a:spcPct val="50000"/>
              </a:spcBef>
              <a:buClr>
                <a:schemeClr val="tx1"/>
              </a:buClr>
              <a:buFont typeface="Wingdings" panose="05000000000000000000" pitchFamily="2" charset="2"/>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9pPr>
          </a:lstStyle>
          <a:p>
            <a:pPr indent="3572" defTabSz="685800" eaLnBrk="1" hangingPunct="1">
              <a:spcBef>
                <a:spcPct val="0"/>
              </a:spcBef>
              <a:buClrTx/>
              <a:buNone/>
              <a:tabLst>
                <a:tab pos="125016" algn="l"/>
                <a:tab pos="467916" algn="l"/>
                <a:tab pos="810816" algn="l"/>
                <a:tab pos="1153716" algn="l"/>
                <a:tab pos="1496616" algn="l"/>
                <a:tab pos="1839516" algn="l"/>
                <a:tab pos="2182416" algn="l"/>
                <a:tab pos="2525316" algn="l"/>
                <a:tab pos="2868216" algn="l"/>
                <a:tab pos="3211116" algn="l"/>
                <a:tab pos="3554016" algn="l"/>
                <a:tab pos="3896916" algn="l"/>
                <a:tab pos="4239816" algn="l"/>
                <a:tab pos="4582716" algn="l"/>
                <a:tab pos="4925616" algn="l"/>
                <a:tab pos="5268516" algn="l"/>
                <a:tab pos="5611416" algn="l"/>
                <a:tab pos="5954316" algn="l"/>
                <a:tab pos="6297216" algn="l"/>
                <a:tab pos="6640116" algn="l"/>
                <a:tab pos="6983016" algn="l"/>
              </a:tabLst>
              <a:defRPr/>
            </a:pPr>
            <a:r>
              <a:rPr lang="en-US" altLang="en-US" sz="1200" b="1" kern="0">
                <a:solidFill>
                  <a:srgbClr val="000000"/>
                </a:solidFill>
              </a:rPr>
              <a:t>of new applications will be deployed via the cloud</a:t>
            </a:r>
          </a:p>
        </p:txBody>
      </p:sp>
      <p:grpSp>
        <p:nvGrpSpPr>
          <p:cNvPr id="42" name="Group 59"/>
          <p:cNvGrpSpPr>
            <a:grpSpLocks/>
          </p:cNvGrpSpPr>
          <p:nvPr/>
        </p:nvGrpSpPr>
        <p:grpSpPr bwMode="auto">
          <a:xfrm>
            <a:off x="1145737" y="1208967"/>
            <a:ext cx="2728913" cy="592931"/>
            <a:chOff x="385249" y="2498721"/>
            <a:chExt cx="3200400" cy="548640"/>
          </a:xfrm>
        </p:grpSpPr>
        <p:sp>
          <p:nvSpPr>
            <p:cNvPr id="43" name="Rectangle 42"/>
            <p:cNvSpPr/>
            <p:nvPr/>
          </p:nvSpPr>
          <p:spPr>
            <a:xfrm>
              <a:off x="385249" y="2498721"/>
              <a:ext cx="3200400" cy="548640"/>
            </a:xfrm>
            <a:prstGeom prst="rect">
              <a:avLst/>
            </a:prstGeom>
            <a:solidFill>
              <a:srgbClr val="FFFFFF">
                <a:alpha val="89804"/>
              </a:srgbClr>
            </a:solidFill>
            <a:ln w="25400" cap="flat" cmpd="sng" algn="ctr">
              <a:noFill/>
              <a:prstDash val="solid"/>
            </a:ln>
            <a:effectLst/>
          </p:spPr>
          <p:txBody>
            <a:bodyPr anchor="ctr"/>
            <a:lstStyle/>
            <a:p>
              <a:pPr algn="ctr" defTabSz="685800" fontAlgn="auto">
                <a:spcBef>
                  <a:spcPts val="0"/>
                </a:spcBef>
                <a:spcAft>
                  <a:spcPts val="0"/>
                </a:spcAft>
                <a:defRPr/>
              </a:pPr>
              <a:endParaRPr lang="en-US" sz="1650" kern="0" dirty="0">
                <a:solidFill>
                  <a:prstClr val="white"/>
                </a:solidFill>
                <a:latin typeface="Arial"/>
              </a:endParaRPr>
            </a:p>
          </p:txBody>
        </p:sp>
        <p:cxnSp>
          <p:nvCxnSpPr>
            <p:cNvPr id="44" name="Straight Connector 43"/>
            <p:cNvCxnSpPr/>
            <p:nvPr/>
          </p:nvCxnSpPr>
          <p:spPr>
            <a:xfrm>
              <a:off x="385249" y="2498721"/>
              <a:ext cx="3200400" cy="0"/>
            </a:xfrm>
            <a:prstGeom prst="line">
              <a:avLst/>
            </a:prstGeom>
            <a:noFill/>
            <a:ln w="28575" cap="flat" cmpd="sng" algn="ctr">
              <a:solidFill>
                <a:sysClr val="windowText" lastClr="000000">
                  <a:lumMod val="50000"/>
                  <a:lumOff val="50000"/>
                </a:sysClr>
              </a:solidFill>
              <a:prstDash val="solid"/>
            </a:ln>
            <a:effectLst/>
          </p:spPr>
        </p:cxnSp>
        <p:cxnSp>
          <p:nvCxnSpPr>
            <p:cNvPr id="45" name="Straight Connector 44"/>
            <p:cNvCxnSpPr/>
            <p:nvPr/>
          </p:nvCxnSpPr>
          <p:spPr>
            <a:xfrm>
              <a:off x="385249" y="3047361"/>
              <a:ext cx="3200400" cy="0"/>
            </a:xfrm>
            <a:prstGeom prst="line">
              <a:avLst/>
            </a:prstGeom>
            <a:noFill/>
            <a:ln w="28575" cap="flat" cmpd="sng" algn="ctr">
              <a:solidFill>
                <a:sysClr val="windowText" lastClr="000000">
                  <a:lumMod val="50000"/>
                  <a:lumOff val="50000"/>
                </a:sysClr>
              </a:solidFill>
              <a:prstDash val="solid"/>
            </a:ln>
            <a:effectLst/>
          </p:spPr>
        </p:cxnSp>
      </p:grpSp>
      <p:sp>
        <p:nvSpPr>
          <p:cNvPr id="46" name="Text Box 7"/>
          <p:cNvSpPr txBox="1">
            <a:spLocks noChangeArrowheads="1"/>
          </p:cNvSpPr>
          <p:nvPr/>
        </p:nvSpPr>
        <p:spPr bwMode="auto">
          <a:xfrm>
            <a:off x="2156578" y="1289929"/>
            <a:ext cx="1758554" cy="44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06" tIns="35052" rIns="67406" bIns="35052">
            <a:spAutoFit/>
          </a:bodyPr>
          <a:lstStyle>
            <a:lvl1pPr indent="4763">
              <a:spcBef>
                <a:spcPct val="50000"/>
              </a:spcBef>
              <a:buClr>
                <a:schemeClr val="tx1"/>
              </a:buClr>
              <a:buFont typeface="Wingdings" panose="05000000000000000000" pitchFamily="2" charset="2"/>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tabLst>
                <a:tab pos="166688" algn="l"/>
                <a:tab pos="623888" algn="l"/>
                <a:tab pos="1081088" algn="l"/>
                <a:tab pos="1538288" algn="l"/>
                <a:tab pos="1995488" algn="l"/>
                <a:tab pos="2452688" algn="l"/>
                <a:tab pos="2909888" algn="l"/>
                <a:tab pos="3367088" algn="l"/>
                <a:tab pos="3824288" algn="l"/>
                <a:tab pos="4281488" algn="l"/>
                <a:tab pos="4738688" algn="l"/>
                <a:tab pos="5195888" algn="l"/>
                <a:tab pos="5653088" algn="l"/>
                <a:tab pos="6110288" algn="l"/>
                <a:tab pos="6567488" algn="l"/>
                <a:tab pos="7024688" algn="l"/>
                <a:tab pos="7481888" algn="l"/>
                <a:tab pos="7939088" algn="l"/>
                <a:tab pos="8396288" algn="l"/>
                <a:tab pos="8853488" algn="l"/>
                <a:tab pos="9310688" algn="l"/>
              </a:tabLst>
              <a:defRPr sz="1600">
                <a:solidFill>
                  <a:schemeClr val="bg1"/>
                </a:solidFill>
                <a:latin typeface="Arial" panose="020B0604020202020204" pitchFamily="34" charset="0"/>
                <a:ea typeface="MS PGothic" panose="020B0600070205080204" pitchFamily="34" charset="-128"/>
              </a:defRPr>
            </a:lvl9pPr>
          </a:lstStyle>
          <a:p>
            <a:pPr indent="3572" defTabSz="685800" eaLnBrk="1" hangingPunct="1">
              <a:spcBef>
                <a:spcPct val="0"/>
              </a:spcBef>
              <a:buClrTx/>
              <a:buNone/>
              <a:tabLst>
                <a:tab pos="125016" algn="l"/>
                <a:tab pos="467916" algn="l"/>
                <a:tab pos="810816" algn="l"/>
                <a:tab pos="1153716" algn="l"/>
                <a:tab pos="1496616" algn="l"/>
                <a:tab pos="1839516" algn="l"/>
                <a:tab pos="2182416" algn="l"/>
                <a:tab pos="2525316" algn="l"/>
                <a:tab pos="2868216" algn="l"/>
                <a:tab pos="3211116" algn="l"/>
                <a:tab pos="3554016" algn="l"/>
                <a:tab pos="3896916" algn="l"/>
                <a:tab pos="4239816" algn="l"/>
                <a:tab pos="4582716" algn="l"/>
                <a:tab pos="4925616" algn="l"/>
                <a:tab pos="5268516" algn="l"/>
                <a:tab pos="5611416" algn="l"/>
                <a:tab pos="5954316" algn="l"/>
                <a:tab pos="6297216" algn="l"/>
                <a:tab pos="6640116" algn="l"/>
                <a:tab pos="6983016" algn="l"/>
              </a:tabLst>
              <a:defRPr/>
            </a:pPr>
            <a:r>
              <a:rPr lang="en-US" altLang="en-US" sz="1200" b="1" kern="0">
                <a:solidFill>
                  <a:srgbClr val="000000"/>
                </a:solidFill>
              </a:rPr>
              <a:t>of IT budgets spent maintaining systems</a:t>
            </a:r>
          </a:p>
        </p:txBody>
      </p:sp>
      <p:sp>
        <p:nvSpPr>
          <p:cNvPr id="47" name="TextBox 32"/>
          <p:cNvSpPr txBox="1">
            <a:spLocks noChangeArrowheads="1"/>
          </p:cNvSpPr>
          <p:nvPr/>
        </p:nvSpPr>
        <p:spPr bwMode="auto">
          <a:xfrm>
            <a:off x="1126688" y="1226826"/>
            <a:ext cx="11769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defTabSz="685800" eaLnBrk="1" hangingPunct="1">
              <a:spcBef>
                <a:spcPct val="0"/>
              </a:spcBef>
              <a:buClrTx/>
              <a:buNone/>
              <a:defRPr/>
            </a:pPr>
            <a:r>
              <a:rPr lang="en-US" altLang="en-US" sz="3000" b="1" kern="0">
                <a:solidFill>
                  <a:srgbClr val="F04E37"/>
                </a:solidFill>
              </a:rPr>
              <a:t>~70%</a:t>
            </a:r>
          </a:p>
        </p:txBody>
      </p:sp>
      <p:sp>
        <p:nvSpPr>
          <p:cNvPr id="48" name="TextBox 25"/>
          <p:cNvSpPr txBox="1">
            <a:spLocks noChangeArrowheads="1"/>
          </p:cNvSpPr>
          <p:nvPr/>
        </p:nvSpPr>
        <p:spPr bwMode="auto">
          <a:xfrm>
            <a:off x="4911684" y="1300645"/>
            <a:ext cx="95250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defTabSz="685800" eaLnBrk="1" hangingPunct="1">
              <a:spcBef>
                <a:spcPct val="0"/>
              </a:spcBef>
              <a:buClrTx/>
              <a:buNone/>
              <a:defRPr/>
            </a:pPr>
            <a:r>
              <a:rPr lang="en-US" altLang="en-US" sz="3000" b="1" kern="0">
                <a:solidFill>
                  <a:srgbClr val="00B0F0"/>
                </a:solidFill>
              </a:rPr>
              <a:t>85%</a:t>
            </a:r>
          </a:p>
        </p:txBody>
      </p:sp>
      <p:sp>
        <p:nvSpPr>
          <p:cNvPr id="49" name="TextBox 1"/>
          <p:cNvSpPr txBox="1">
            <a:spLocks noChangeArrowheads="1"/>
          </p:cNvSpPr>
          <p:nvPr/>
        </p:nvSpPr>
        <p:spPr bwMode="auto">
          <a:xfrm>
            <a:off x="1811893" y="4735584"/>
            <a:ext cx="2055614" cy="27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rIns="34290" anchor="b"/>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defTabSz="685800" eaLnBrk="1" hangingPunct="1">
              <a:spcBef>
                <a:spcPct val="0"/>
              </a:spcBef>
              <a:buClrTx/>
              <a:buNone/>
              <a:defRPr/>
            </a:pPr>
            <a:r>
              <a:rPr lang="en-US" altLang="en-US" sz="600" kern="0" dirty="0">
                <a:solidFill>
                  <a:srgbClr val="000000"/>
                </a:solidFill>
              </a:rPr>
              <a:t>Source: IDC; Converged Systems: End-User Survey Results presentation; September 2012; Doc #236966 </a:t>
            </a:r>
          </a:p>
        </p:txBody>
      </p:sp>
      <p:sp>
        <p:nvSpPr>
          <p:cNvPr id="50" name="TextBox 29"/>
          <p:cNvSpPr txBox="1">
            <a:spLocks noChangeArrowheads="1"/>
          </p:cNvSpPr>
          <p:nvPr/>
        </p:nvSpPr>
        <p:spPr bwMode="auto">
          <a:xfrm>
            <a:off x="5570550" y="4735584"/>
            <a:ext cx="2305790" cy="27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rIns="34290" anchor="b"/>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defTabSz="685800" eaLnBrk="1" hangingPunct="1">
              <a:spcBef>
                <a:spcPct val="0"/>
              </a:spcBef>
              <a:buClrTx/>
              <a:buNone/>
              <a:defRPr/>
            </a:pPr>
            <a:r>
              <a:rPr lang="en-US" altLang="en-US" sz="600" kern="0" dirty="0">
                <a:solidFill>
                  <a:srgbClr val="000000"/>
                </a:solidFill>
              </a:rPr>
              <a:t>Source: IDC, Five Steps to Successful Integrated Cloud Management, May 2011</a:t>
            </a:r>
          </a:p>
        </p:txBody>
      </p:sp>
      <p:pic>
        <p:nvPicPr>
          <p:cNvPr id="5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02047" y="3897398"/>
            <a:ext cx="941785" cy="1040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2"/>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389816" y="3734282"/>
            <a:ext cx="6165056"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3" name="Group 61"/>
          <p:cNvGrpSpPr>
            <a:grpSpLocks/>
          </p:cNvGrpSpPr>
          <p:nvPr/>
        </p:nvGrpSpPr>
        <p:grpSpPr bwMode="auto">
          <a:xfrm>
            <a:off x="5216484" y="2831788"/>
            <a:ext cx="2449116" cy="2032397"/>
            <a:chOff x="3448" y="2016"/>
            <a:chExt cx="1721" cy="1428"/>
          </a:xfrm>
        </p:grpSpPr>
        <p:pic>
          <p:nvPicPr>
            <p:cNvPr id="54" name="Picture 53" descr="social-icon.png"/>
            <p:cNvPicPr>
              <a:picLocks noChangeAspect="1"/>
            </p:cNvPicPr>
            <p:nvPr/>
          </p:nvPicPr>
          <p:blipFill>
            <a:blip r:embed="rId4"/>
            <a:stretch>
              <a:fillRect/>
            </a:stretch>
          </p:blipFill>
          <p:spPr>
            <a:xfrm>
              <a:off x="4582" y="2244"/>
              <a:ext cx="577" cy="519"/>
            </a:xfrm>
            <a:prstGeom prst="rect">
              <a:avLst/>
            </a:prstGeom>
            <a:effectLst>
              <a:reflection blurRad="6350" stA="52000" endA="300" endPos="35000" dir="5400000" sy="-100000" algn="bl" rotWithShape="0"/>
            </a:effectLst>
          </p:spPr>
        </p:pic>
        <p:pic>
          <p:nvPicPr>
            <p:cNvPr id="55" name="Picture 54" descr="solution-icons.png"/>
            <p:cNvPicPr>
              <a:picLocks noChangeAspect="1"/>
            </p:cNvPicPr>
            <p:nvPr/>
          </p:nvPicPr>
          <p:blipFill>
            <a:blip r:embed="rId5"/>
            <a:srcRect l="66758" t="38000" r="6938" b="47333"/>
            <a:stretch>
              <a:fillRect/>
            </a:stretch>
          </p:blipFill>
          <p:spPr>
            <a:xfrm>
              <a:off x="3461" y="2301"/>
              <a:ext cx="616" cy="437"/>
            </a:xfrm>
            <a:prstGeom prst="rect">
              <a:avLst/>
            </a:prstGeom>
            <a:effectLst>
              <a:reflection blurRad="6350" stA="52000" endA="300" endPos="35000" dir="5400000" sy="-100000" algn="bl" rotWithShape="0"/>
            </a:effectLst>
          </p:spPr>
        </p:pic>
        <p:pic>
          <p:nvPicPr>
            <p:cNvPr id="56" name="Picture 55" descr="solution-icons.png"/>
            <p:cNvPicPr>
              <a:picLocks noChangeAspect="1"/>
            </p:cNvPicPr>
            <p:nvPr/>
          </p:nvPicPr>
          <p:blipFill>
            <a:blip r:embed="rId5"/>
            <a:srcRect l="9271" t="37333" r="63364" b="46833"/>
            <a:stretch>
              <a:fillRect/>
            </a:stretch>
          </p:blipFill>
          <p:spPr>
            <a:xfrm>
              <a:off x="3898" y="2019"/>
              <a:ext cx="959" cy="706"/>
            </a:xfrm>
            <a:prstGeom prst="rect">
              <a:avLst/>
            </a:prstGeom>
            <a:effectLst>
              <a:reflection blurRad="6350" stA="52000" endA="300" endPos="35000" dir="5400000" sy="-100000" algn="bl" rotWithShape="0"/>
            </a:effectLst>
          </p:spPr>
        </p:pic>
      </p:grpSp>
      <p:grpSp>
        <p:nvGrpSpPr>
          <p:cNvPr id="57" name="Group 25"/>
          <p:cNvGrpSpPr>
            <a:grpSpLocks/>
          </p:cNvGrpSpPr>
          <p:nvPr/>
        </p:nvGrpSpPr>
        <p:grpSpPr bwMode="auto">
          <a:xfrm>
            <a:off x="1758909" y="2516273"/>
            <a:ext cx="1618060" cy="1326356"/>
            <a:chOff x="1343025" y="3136771"/>
            <a:chExt cx="1511198" cy="1237868"/>
          </a:xfrm>
        </p:grpSpPr>
        <p:pic>
          <p:nvPicPr>
            <p:cNvPr id="58" name="Picture 57" descr="server-1.png"/>
            <p:cNvPicPr>
              <a:picLocks noChangeAspect="1"/>
            </p:cNvPicPr>
            <p:nvPr/>
          </p:nvPicPr>
          <p:blipFill>
            <a:blip r:embed="rId6"/>
            <a:srcRect b="6752"/>
            <a:stretch>
              <a:fillRect/>
            </a:stretch>
          </p:blipFill>
          <p:spPr>
            <a:xfrm>
              <a:off x="1713737" y="3136771"/>
              <a:ext cx="800863" cy="1161668"/>
            </a:xfrm>
            <a:prstGeom prst="rect">
              <a:avLst/>
            </a:prstGeom>
            <a:effectLst>
              <a:reflection blurRad="6350" stA="52000" endA="300" endPos="35000" dir="5400000" sy="-100000" algn="bl" rotWithShape="0"/>
            </a:effectLst>
          </p:spPr>
        </p:pic>
        <p:pic>
          <p:nvPicPr>
            <p:cNvPr id="59" name="Picture 58" descr="server-1.png"/>
            <p:cNvPicPr>
              <a:picLocks noChangeAspect="1"/>
            </p:cNvPicPr>
            <p:nvPr/>
          </p:nvPicPr>
          <p:blipFill>
            <a:blip r:embed="rId6"/>
            <a:srcRect b="6752"/>
            <a:stretch>
              <a:fillRect/>
            </a:stretch>
          </p:blipFill>
          <p:spPr>
            <a:xfrm>
              <a:off x="2333625" y="3619501"/>
              <a:ext cx="520598" cy="755138"/>
            </a:xfrm>
            <a:prstGeom prst="rect">
              <a:avLst/>
            </a:prstGeom>
            <a:effectLst>
              <a:reflection blurRad="6350" stA="52000" endA="300" endPos="35000" dir="5400000" sy="-100000" algn="bl" rotWithShape="0"/>
            </a:effectLst>
          </p:spPr>
        </p:pic>
        <p:pic>
          <p:nvPicPr>
            <p:cNvPr id="60" name="Picture 59" descr="server-1.png"/>
            <p:cNvPicPr>
              <a:picLocks noChangeAspect="1"/>
            </p:cNvPicPr>
            <p:nvPr/>
          </p:nvPicPr>
          <p:blipFill>
            <a:blip r:embed="rId6"/>
            <a:srcRect b="6752"/>
            <a:stretch>
              <a:fillRect/>
            </a:stretch>
          </p:blipFill>
          <p:spPr>
            <a:xfrm>
              <a:off x="1343025" y="3600451"/>
              <a:ext cx="520598" cy="755138"/>
            </a:xfrm>
            <a:prstGeom prst="rect">
              <a:avLst/>
            </a:prstGeom>
            <a:effectLst>
              <a:reflection blurRad="6350" stA="52000" endA="300" endPos="35000" dir="5400000" sy="-100000" algn="bl" rotWithShape="0"/>
            </a:effectLst>
          </p:spPr>
        </p:pic>
      </p:grpSp>
      <p:sp>
        <p:nvSpPr>
          <p:cNvPr id="61" name="TextBox 27"/>
          <p:cNvSpPr txBox="1">
            <a:spLocks noChangeArrowheads="1"/>
          </p:cNvSpPr>
          <p:nvPr/>
        </p:nvSpPr>
        <p:spPr bwMode="auto">
          <a:xfrm>
            <a:off x="5535978" y="4166479"/>
            <a:ext cx="193514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defTabSz="685800" eaLnBrk="1" hangingPunct="1">
              <a:spcBef>
                <a:spcPct val="0"/>
              </a:spcBef>
              <a:buClrTx/>
              <a:buNone/>
              <a:defRPr/>
            </a:pPr>
            <a:r>
              <a:rPr lang="en-US" altLang="en-US" sz="2700" b="1" kern="0">
                <a:solidFill>
                  <a:srgbClr val="00B0F0"/>
                </a:solidFill>
              </a:rPr>
              <a:t>Innovation</a:t>
            </a:r>
          </a:p>
        </p:txBody>
      </p:sp>
      <p:sp>
        <p:nvSpPr>
          <p:cNvPr id="62" name="TextBox 26"/>
          <p:cNvSpPr txBox="1">
            <a:spLocks noChangeArrowheads="1"/>
          </p:cNvSpPr>
          <p:nvPr/>
        </p:nvSpPr>
        <p:spPr bwMode="auto">
          <a:xfrm>
            <a:off x="1377831" y="4166479"/>
            <a:ext cx="228139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defTabSz="685800" eaLnBrk="1" hangingPunct="1">
              <a:spcBef>
                <a:spcPct val="0"/>
              </a:spcBef>
              <a:buClrTx/>
              <a:buNone/>
              <a:defRPr/>
            </a:pPr>
            <a:r>
              <a:rPr lang="en-US" altLang="en-US" sz="2700" b="1" kern="0" dirty="0">
                <a:solidFill>
                  <a:srgbClr val="F04E37"/>
                </a:solidFill>
              </a:rPr>
              <a:t>Optimization</a:t>
            </a:r>
          </a:p>
        </p:txBody>
      </p:sp>
      <p:sp>
        <p:nvSpPr>
          <p:cNvPr id="63" name="TextBox 70"/>
          <p:cNvSpPr txBox="1">
            <a:spLocks noChangeArrowheads="1"/>
          </p:cNvSpPr>
          <p:nvPr/>
        </p:nvSpPr>
        <p:spPr bwMode="auto">
          <a:xfrm>
            <a:off x="5555729" y="1901910"/>
            <a:ext cx="1749197" cy="63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fontAlgn="base">
              <a:spcBef>
                <a:spcPct val="0"/>
              </a:spcBef>
              <a:spcAft>
                <a:spcPct val="0"/>
              </a:spcAft>
              <a:buClrTx/>
              <a:buFontTx/>
              <a:buNone/>
            </a:pPr>
            <a:r>
              <a:rPr lang="en-US" altLang="en-US" sz="1050" b="1" u="sng">
                <a:solidFill>
                  <a:srgbClr val="376092"/>
                </a:solidFill>
                <a:ea typeface="ヒラギノ角ゴ Pro W3"/>
                <a:cs typeface="ヒラギノ角ゴ Pro W3"/>
              </a:rPr>
              <a:t>Systems of Engagement</a:t>
            </a:r>
          </a:p>
          <a:p>
            <a:pPr algn="ctr" fontAlgn="base">
              <a:spcBef>
                <a:spcPct val="0"/>
              </a:spcBef>
              <a:spcAft>
                <a:spcPct val="0"/>
              </a:spcAft>
              <a:buClrTx/>
              <a:buFontTx/>
              <a:buNone/>
            </a:pPr>
            <a:r>
              <a:rPr lang="en-US" altLang="en-US" sz="825">
                <a:solidFill>
                  <a:prstClr val="black"/>
                </a:solidFill>
                <a:ea typeface="ヒラギノ角ゴ Pro W3"/>
                <a:cs typeface="ヒラギノ角ゴ Pro W3"/>
              </a:rPr>
              <a:t>Knowledge Sharing</a:t>
            </a:r>
          </a:p>
          <a:p>
            <a:pPr algn="ctr" fontAlgn="base">
              <a:spcBef>
                <a:spcPct val="0"/>
              </a:spcBef>
              <a:spcAft>
                <a:spcPct val="0"/>
              </a:spcAft>
              <a:buClrTx/>
              <a:buFontTx/>
              <a:buNone/>
            </a:pPr>
            <a:r>
              <a:rPr lang="en-US" altLang="en-US" sz="825">
                <a:solidFill>
                  <a:prstClr val="black"/>
                </a:solidFill>
                <a:ea typeface="ヒラギノ角ゴ Pro W3"/>
                <a:cs typeface="ヒラギノ角ゴ Pro W3"/>
              </a:rPr>
              <a:t>Engagement Models</a:t>
            </a:r>
          </a:p>
          <a:p>
            <a:pPr algn="ctr" fontAlgn="base">
              <a:spcBef>
                <a:spcPct val="0"/>
              </a:spcBef>
              <a:spcAft>
                <a:spcPct val="0"/>
              </a:spcAft>
              <a:buClrTx/>
              <a:buFontTx/>
              <a:buNone/>
            </a:pPr>
            <a:r>
              <a:rPr lang="en-US" altLang="en-US" sz="825">
                <a:solidFill>
                  <a:prstClr val="black"/>
                </a:solidFill>
                <a:ea typeface="ヒラギノ角ゴ Pro W3"/>
                <a:cs typeface="ヒラギノ角ゴ Pro W3"/>
              </a:rPr>
              <a:t>Anywhere, Anytime</a:t>
            </a:r>
          </a:p>
        </p:txBody>
      </p:sp>
      <p:sp>
        <p:nvSpPr>
          <p:cNvPr id="64" name="TextBox 72"/>
          <p:cNvSpPr txBox="1">
            <a:spLocks noChangeArrowheads="1"/>
          </p:cNvSpPr>
          <p:nvPr/>
        </p:nvSpPr>
        <p:spPr bwMode="auto">
          <a:xfrm>
            <a:off x="1802354" y="1893576"/>
            <a:ext cx="1406154" cy="63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defTabSz="685800" eaLnBrk="1" hangingPunct="1">
              <a:spcBef>
                <a:spcPct val="0"/>
              </a:spcBef>
              <a:buClrTx/>
              <a:buNone/>
              <a:defRPr/>
            </a:pPr>
            <a:r>
              <a:rPr lang="en-US" altLang="en-US" sz="1050" b="1" u="sng" kern="0">
                <a:solidFill>
                  <a:srgbClr val="376092"/>
                </a:solidFill>
              </a:rPr>
              <a:t>Systems of Record</a:t>
            </a:r>
          </a:p>
          <a:p>
            <a:pPr algn="ctr" defTabSz="685800" eaLnBrk="1" hangingPunct="1">
              <a:spcBef>
                <a:spcPct val="0"/>
              </a:spcBef>
              <a:buClrTx/>
              <a:buNone/>
              <a:defRPr/>
            </a:pPr>
            <a:r>
              <a:rPr lang="en-US" altLang="en-US" sz="825" kern="0">
                <a:solidFill>
                  <a:prstClr val="black"/>
                </a:solidFill>
              </a:rPr>
              <a:t>Secure Data</a:t>
            </a:r>
          </a:p>
          <a:p>
            <a:pPr algn="ctr" defTabSz="685800" eaLnBrk="1" hangingPunct="1">
              <a:spcBef>
                <a:spcPct val="0"/>
              </a:spcBef>
              <a:buClrTx/>
              <a:buNone/>
              <a:defRPr/>
            </a:pPr>
            <a:r>
              <a:rPr lang="en-US" altLang="en-US" sz="825" kern="0">
                <a:solidFill>
                  <a:prstClr val="black"/>
                </a:solidFill>
              </a:rPr>
              <a:t>Dynamic Infrastructure</a:t>
            </a:r>
          </a:p>
          <a:p>
            <a:pPr algn="ctr" defTabSz="685800" eaLnBrk="1" hangingPunct="1">
              <a:spcBef>
                <a:spcPct val="0"/>
              </a:spcBef>
              <a:buClrTx/>
              <a:buNone/>
              <a:defRPr/>
            </a:pPr>
            <a:r>
              <a:rPr lang="en-US" altLang="en-US" sz="825" kern="0">
                <a:solidFill>
                  <a:prstClr val="black"/>
                </a:solidFill>
              </a:rPr>
              <a:t>On-demand Self-service</a:t>
            </a:r>
          </a:p>
        </p:txBody>
      </p:sp>
      <p:pic>
        <p:nvPicPr>
          <p:cNvPr id="65" name="Picture 64"/>
          <p:cNvPicPr>
            <a:picLocks noChangeAspect="1"/>
          </p:cNvPicPr>
          <p:nvPr/>
        </p:nvPicPr>
        <p:blipFill>
          <a:blip r:embed="rId7"/>
          <a:stretch>
            <a:fillRect/>
          </a:stretch>
        </p:blipFill>
        <p:spPr>
          <a:xfrm>
            <a:off x="3867506" y="1965013"/>
            <a:ext cx="1123950" cy="1194197"/>
          </a:xfrm>
          <a:prstGeom prst="rect">
            <a:avLst/>
          </a:prstGeom>
          <a:effectLst>
            <a:outerShdw blurRad="114300" dist="50800" dir="2700000" algn="tl" rotWithShape="0">
              <a:prstClr val="black">
                <a:alpha val="40000"/>
              </a:prstClr>
            </a:outerShdw>
          </a:effectLst>
        </p:spPr>
      </p:pic>
    </p:spTree>
    <p:extLst>
      <p:ext uri="{BB962C8B-B14F-4D97-AF65-F5344CB8AC3E}">
        <p14:creationId xmlns:p14="http://schemas.microsoft.com/office/powerpoint/2010/main" val="1705212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368300" y="306491"/>
            <a:ext cx="8775700" cy="382484"/>
          </a:xfrm>
          <a:prstGeom prst="rect">
            <a:avLst/>
          </a:prstGeom>
        </p:spPr>
        <p:txBody>
          <a:bodyPr/>
          <a:lstStyle/>
          <a:p>
            <a:pPr algn="l"/>
            <a:r>
              <a:rPr lang="en-US" sz="2000" b="1" dirty="0" smtClean="0">
                <a:solidFill>
                  <a:schemeClr val="bg1">
                    <a:lumMod val="50000"/>
                  </a:schemeClr>
                </a:solidFill>
              </a:rPr>
              <a:t>IBM’s holistic strategic approach with </a:t>
            </a:r>
            <a:r>
              <a:rPr lang="en-US" sz="2000" b="1" dirty="0" err="1" smtClean="0">
                <a:solidFill>
                  <a:schemeClr val="bg1">
                    <a:lumMod val="50000"/>
                  </a:schemeClr>
                </a:solidFill>
              </a:rPr>
              <a:t>composable</a:t>
            </a:r>
            <a:r>
              <a:rPr lang="en-US" sz="2000" b="1" dirty="0" smtClean="0">
                <a:solidFill>
                  <a:schemeClr val="bg1">
                    <a:lumMod val="50000"/>
                  </a:schemeClr>
                </a:solidFill>
              </a:rPr>
              <a:t> parts</a:t>
            </a:r>
            <a:endParaRPr lang="en-US" sz="2000" b="1" dirty="0">
              <a:solidFill>
                <a:schemeClr val="bg1">
                  <a:lumMod val="50000"/>
                </a:schemeClr>
              </a:solidFill>
            </a:endParaRPr>
          </a:p>
        </p:txBody>
      </p:sp>
      <p:grpSp>
        <p:nvGrpSpPr>
          <p:cNvPr id="3" name="Group 2"/>
          <p:cNvGrpSpPr/>
          <p:nvPr/>
        </p:nvGrpSpPr>
        <p:grpSpPr>
          <a:xfrm>
            <a:off x="661044" y="859277"/>
            <a:ext cx="7587464" cy="3956030"/>
            <a:chOff x="1370013" y="1574800"/>
            <a:chExt cx="6618287" cy="4304354"/>
          </a:xfrm>
        </p:grpSpPr>
        <p:grpSp>
          <p:nvGrpSpPr>
            <p:cNvPr id="6" name="Group 108"/>
            <p:cNvGrpSpPr>
              <a:grpSpLocks/>
            </p:cNvGrpSpPr>
            <p:nvPr/>
          </p:nvGrpSpPr>
          <p:grpSpPr bwMode="auto">
            <a:xfrm>
              <a:off x="6408738" y="4594225"/>
              <a:ext cx="366712" cy="1214438"/>
              <a:chOff x="4725" y="864"/>
              <a:chExt cx="330" cy="1305"/>
            </a:xfrm>
          </p:grpSpPr>
          <p:sp>
            <p:nvSpPr>
              <p:cNvPr id="7" name="AutoShape 109"/>
              <p:cNvSpPr>
                <a:spLocks noChangeArrowheads="1"/>
              </p:cNvSpPr>
              <p:nvPr/>
            </p:nvSpPr>
            <p:spPr bwMode="auto">
              <a:xfrm>
                <a:off x="4725" y="903"/>
                <a:ext cx="309" cy="1228"/>
              </a:xfrm>
              <a:prstGeom prst="roundRect">
                <a:avLst>
                  <a:gd name="adj" fmla="val 16667"/>
                </a:avLst>
              </a:prstGeom>
              <a:noFill/>
              <a:ln w="12700" cap="rnd">
                <a:solidFill>
                  <a:srgbClr val="003E68"/>
                </a:solidFill>
                <a:prstDash val="sysDot"/>
                <a:round/>
                <a:headEnd/>
                <a:tailEnd/>
              </a:ln>
            </p:spPr>
            <p:txBody>
              <a:bodyPr wrap="none" anchor="ctr"/>
              <a:lstStyle/>
              <a:p>
                <a:pPr eaLnBrk="1" fontAlgn="auto" hangingPunct="1">
                  <a:spcBef>
                    <a:spcPts val="0"/>
                  </a:spcBef>
                  <a:spcAft>
                    <a:spcPts val="0"/>
                  </a:spcAft>
                  <a:defRPr/>
                </a:pPr>
                <a:endParaRPr lang="en-US" altLang="en-US" sz="825" kern="0" dirty="0">
                  <a:solidFill>
                    <a:sysClr val="windowText" lastClr="000000"/>
                  </a:solidFill>
                  <a:latin typeface="+mn-lt"/>
                  <a:ea typeface="ヒラギノ角ゴ Pro W3" pitchFamily="-84" charset="-128"/>
                  <a:cs typeface="Arial" pitchFamily="34" charset="0"/>
                </a:endParaRPr>
              </a:p>
            </p:txBody>
          </p:sp>
          <p:sp>
            <p:nvSpPr>
              <p:cNvPr id="8" name="Rectangle 7"/>
              <p:cNvSpPr>
                <a:spLocks noChangeArrowheads="1"/>
              </p:cNvSpPr>
              <p:nvPr/>
            </p:nvSpPr>
            <p:spPr bwMode="auto">
              <a:xfrm>
                <a:off x="4809" y="864"/>
                <a:ext cx="246" cy="1305"/>
              </a:xfrm>
              <a:prstGeom prst="rect">
                <a:avLst/>
              </a:prstGeom>
              <a:solidFill>
                <a:srgbClr val="FFFFFF"/>
              </a:solidFill>
              <a:ln w="9525">
                <a:noFill/>
                <a:miter lim="800000"/>
                <a:headEnd/>
                <a:tailEnd/>
              </a:ln>
            </p:spPr>
            <p:txBody>
              <a:bodyPr wrap="none" anchor="ctr"/>
              <a:lstStyle/>
              <a:p>
                <a:pPr eaLnBrk="1" fontAlgn="auto" hangingPunct="1">
                  <a:spcBef>
                    <a:spcPts val="0"/>
                  </a:spcBef>
                  <a:spcAft>
                    <a:spcPts val="0"/>
                  </a:spcAft>
                  <a:defRPr/>
                </a:pPr>
                <a:endParaRPr lang="en-US" altLang="en-US" sz="825" kern="0" dirty="0">
                  <a:solidFill>
                    <a:sysClr val="windowText" lastClr="000000"/>
                  </a:solidFill>
                  <a:latin typeface="+mn-lt"/>
                  <a:ea typeface="ヒラギノ角ゴ Pro W3" pitchFamily="-84" charset="-128"/>
                  <a:cs typeface="Arial" pitchFamily="34" charset="0"/>
                </a:endParaRPr>
              </a:p>
            </p:txBody>
          </p:sp>
        </p:grpSp>
        <p:grpSp>
          <p:nvGrpSpPr>
            <p:cNvPr id="9" name="Group 97"/>
            <p:cNvGrpSpPr>
              <a:grpSpLocks/>
            </p:cNvGrpSpPr>
            <p:nvPr/>
          </p:nvGrpSpPr>
          <p:grpSpPr bwMode="auto">
            <a:xfrm>
              <a:off x="6424613" y="1851025"/>
              <a:ext cx="368300" cy="1844675"/>
              <a:chOff x="4725" y="864"/>
              <a:chExt cx="330" cy="1305"/>
            </a:xfrm>
          </p:grpSpPr>
          <p:sp>
            <p:nvSpPr>
              <p:cNvPr id="10" name="AutoShape 98"/>
              <p:cNvSpPr>
                <a:spLocks noChangeArrowheads="1"/>
              </p:cNvSpPr>
              <p:nvPr/>
            </p:nvSpPr>
            <p:spPr bwMode="auto">
              <a:xfrm>
                <a:off x="4725" y="906"/>
                <a:ext cx="309" cy="1224"/>
              </a:xfrm>
              <a:prstGeom prst="roundRect">
                <a:avLst>
                  <a:gd name="adj" fmla="val 16667"/>
                </a:avLst>
              </a:prstGeom>
              <a:noFill/>
              <a:ln w="12700" cap="rnd">
                <a:solidFill>
                  <a:srgbClr val="003E68"/>
                </a:solidFill>
                <a:prstDash val="sysDot"/>
                <a:round/>
                <a:headEnd/>
                <a:tailEnd/>
              </a:ln>
            </p:spPr>
            <p:txBody>
              <a:bodyPr wrap="none" anchor="ctr"/>
              <a:lstStyle/>
              <a:p>
                <a:pPr eaLnBrk="1" fontAlgn="auto" hangingPunct="1">
                  <a:spcBef>
                    <a:spcPts val="0"/>
                  </a:spcBef>
                  <a:spcAft>
                    <a:spcPts val="0"/>
                  </a:spcAft>
                  <a:defRPr/>
                </a:pPr>
                <a:endParaRPr lang="en-US" altLang="en-US" sz="825" kern="0" dirty="0">
                  <a:solidFill>
                    <a:sysClr val="windowText" lastClr="000000"/>
                  </a:solidFill>
                  <a:latin typeface="+mn-lt"/>
                  <a:ea typeface="ヒラギノ角ゴ Pro W3" pitchFamily="-84" charset="-128"/>
                  <a:cs typeface="Arial" pitchFamily="34" charset="0"/>
                </a:endParaRPr>
              </a:p>
            </p:txBody>
          </p:sp>
          <p:sp>
            <p:nvSpPr>
              <p:cNvPr id="11" name="Rectangle 10"/>
              <p:cNvSpPr>
                <a:spLocks noChangeArrowheads="1"/>
              </p:cNvSpPr>
              <p:nvPr/>
            </p:nvSpPr>
            <p:spPr bwMode="auto">
              <a:xfrm>
                <a:off x="4809" y="864"/>
                <a:ext cx="246" cy="1305"/>
              </a:xfrm>
              <a:prstGeom prst="rect">
                <a:avLst/>
              </a:prstGeom>
              <a:solidFill>
                <a:srgbClr val="FFFFFF"/>
              </a:solidFill>
              <a:ln w="9525">
                <a:noFill/>
                <a:miter lim="800000"/>
                <a:headEnd/>
                <a:tailEnd/>
              </a:ln>
            </p:spPr>
            <p:txBody>
              <a:bodyPr wrap="none" anchor="ctr"/>
              <a:lstStyle/>
              <a:p>
                <a:pPr eaLnBrk="1" fontAlgn="auto" hangingPunct="1">
                  <a:spcBef>
                    <a:spcPts val="0"/>
                  </a:spcBef>
                  <a:spcAft>
                    <a:spcPts val="0"/>
                  </a:spcAft>
                  <a:defRPr/>
                </a:pPr>
                <a:endParaRPr lang="en-US" altLang="en-US" sz="825" kern="0" dirty="0">
                  <a:solidFill>
                    <a:sysClr val="windowText" lastClr="000000"/>
                  </a:solidFill>
                  <a:latin typeface="+mn-lt"/>
                  <a:ea typeface="ヒラギノ角ゴ Pro W3" pitchFamily="-84" charset="-128"/>
                  <a:cs typeface="Arial" pitchFamily="34" charset="0"/>
                </a:endParaRPr>
              </a:p>
            </p:txBody>
          </p:sp>
        </p:grpSp>
        <p:sp>
          <p:nvSpPr>
            <p:cNvPr id="13" name="Rectangle 12"/>
            <p:cNvSpPr/>
            <p:nvPr/>
          </p:nvSpPr>
          <p:spPr bwMode="auto">
            <a:xfrm>
              <a:off x="1370013" y="1574800"/>
              <a:ext cx="6478587" cy="276225"/>
            </a:xfrm>
            <a:prstGeom prst="rect">
              <a:avLst/>
            </a:prstGeom>
            <a:solidFill>
              <a:srgbClr val="00649D"/>
            </a:solidFill>
            <a:ln>
              <a:noFill/>
            </a:ln>
            <a:effectLst>
              <a:outerShdw blurRad="50800" dist="38100" dir="5400000" algn="t" rotWithShape="0">
                <a:prstClr val="black">
                  <a:alpha val="40000"/>
                </a:prstClr>
              </a:outerShdw>
            </a:effectLst>
            <a:extLst/>
          </p:spPr>
          <p:txBody>
            <a:bodyPr lIns="10287" tIns="10287" rIns="10287" bIns="10287"/>
            <a:lstStyle/>
            <a:p>
              <a:pPr algn="ctr" eaLnBrk="1" hangingPunct="1">
                <a:spcBef>
                  <a:spcPct val="50000"/>
                </a:spcBef>
                <a:buClr>
                  <a:srgbClr val="009999"/>
                </a:buClr>
                <a:buFont typeface="Wingdings" pitchFamily="2" charset="2"/>
                <a:buNone/>
                <a:defRPr/>
              </a:pPr>
              <a:endParaRPr lang="en-GB" sz="1050" b="1">
                <a:solidFill>
                  <a:srgbClr val="FFFFFF"/>
                </a:solidFill>
                <a:latin typeface="+mn-lt"/>
                <a:cs typeface="Arial" pitchFamily="34" charset="0"/>
              </a:endParaRPr>
            </a:p>
          </p:txBody>
        </p:sp>
        <p:sp>
          <p:nvSpPr>
            <p:cNvPr id="14" name="AutoShape 6"/>
            <p:cNvSpPr>
              <a:spLocks noChangeArrowheads="1"/>
            </p:cNvSpPr>
            <p:nvPr/>
          </p:nvSpPr>
          <p:spPr bwMode="auto">
            <a:xfrm>
              <a:off x="1408113" y="1931988"/>
              <a:ext cx="976312" cy="771525"/>
            </a:xfrm>
            <a:prstGeom prst="roundRect">
              <a:avLst>
                <a:gd name="adj" fmla="val 16667"/>
              </a:avLst>
            </a:prstGeom>
            <a:solidFill>
              <a:srgbClr val="00B2EF"/>
            </a:solidFill>
            <a:ln w="28575">
              <a:solidFill>
                <a:srgbClr val="00B2EF"/>
              </a:solidFill>
              <a:round/>
              <a:headEnd/>
              <a:tailEnd/>
            </a:ln>
          </p:spPr>
          <p:txBody>
            <a:bodyPr wrap="none" lIns="51423" tIns="25712" rIns="51423" bIns="25712"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sp>
          <p:nvSpPr>
            <p:cNvPr id="15" name="AutoShape 7"/>
            <p:cNvSpPr>
              <a:spLocks noChangeArrowheads="1"/>
            </p:cNvSpPr>
            <p:nvPr/>
          </p:nvSpPr>
          <p:spPr bwMode="auto">
            <a:xfrm>
              <a:off x="2378075" y="1931988"/>
              <a:ext cx="3944938" cy="771525"/>
            </a:xfrm>
            <a:prstGeom prst="roundRect">
              <a:avLst>
                <a:gd name="adj" fmla="val 16667"/>
              </a:avLst>
            </a:prstGeom>
            <a:solidFill>
              <a:srgbClr val="FFFFFF"/>
            </a:solidFill>
            <a:ln w="28575">
              <a:solidFill>
                <a:srgbClr val="00B2EF"/>
              </a:solidFill>
              <a:round/>
              <a:headEnd/>
              <a:tailEnd/>
            </a:ln>
          </p:spPr>
          <p:txBody>
            <a:bodyPr wrap="none" lIns="51423" tIns="25712" rIns="51423" bIns="25712"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sp>
          <p:nvSpPr>
            <p:cNvPr id="16" name="Text Box 8"/>
            <p:cNvSpPr txBox="1">
              <a:spLocks noChangeArrowheads="1"/>
            </p:cNvSpPr>
            <p:nvPr/>
          </p:nvSpPr>
          <p:spPr bwMode="auto">
            <a:xfrm>
              <a:off x="1438275" y="2259013"/>
              <a:ext cx="946150" cy="322384"/>
            </a:xfrm>
            <a:prstGeom prst="rect">
              <a:avLst/>
            </a:prstGeom>
            <a:noFill/>
            <a:ln w="9525">
              <a:noFill/>
              <a:miter lim="800000"/>
              <a:headEnd/>
              <a:tailEnd/>
            </a:ln>
          </p:spPr>
          <p:txBody>
            <a:bodyPr lIns="51423" tIns="25712" rIns="51423" bIns="25712">
              <a:spAutoFit/>
            </a:bodyPr>
            <a:lstStyle/>
            <a:p>
              <a:pPr eaLnBrk="1" fontAlgn="auto" hangingPunct="1">
                <a:spcBef>
                  <a:spcPts val="0"/>
                </a:spcBef>
                <a:spcAft>
                  <a:spcPts val="0"/>
                </a:spcAft>
                <a:defRPr/>
              </a:pPr>
              <a:r>
                <a:rPr lang="en-US" altLang="en-US" sz="825" kern="0" dirty="0">
                  <a:solidFill>
                    <a:srgbClr val="FFFFFF"/>
                  </a:solidFill>
                  <a:latin typeface="+mn-lt"/>
                  <a:ea typeface="ヒラギノ角ゴ Pro W3" pitchFamily="-84" charset="-128"/>
                  <a:cs typeface="Arial" pitchFamily="34" charset="0"/>
                </a:rPr>
                <a:t>Business Process</a:t>
              </a:r>
              <a:br>
                <a:rPr lang="en-US" altLang="en-US" sz="825" kern="0" dirty="0">
                  <a:solidFill>
                    <a:srgbClr val="FFFFFF"/>
                  </a:solidFill>
                  <a:latin typeface="+mn-lt"/>
                  <a:ea typeface="ヒラギノ角ゴ Pro W3" pitchFamily="-84" charset="-128"/>
                  <a:cs typeface="Arial" pitchFamily="34" charset="0"/>
                </a:rPr>
              </a:br>
              <a:r>
                <a:rPr lang="en-US" altLang="en-US" sz="825" kern="0" dirty="0">
                  <a:solidFill>
                    <a:srgbClr val="FFFFFF"/>
                  </a:solidFill>
                  <a:latin typeface="+mn-lt"/>
                  <a:ea typeface="ヒラギノ角ゴ Pro W3" pitchFamily="-84" charset="-128"/>
                  <a:cs typeface="Arial" pitchFamily="34" charset="0"/>
                </a:rPr>
                <a:t>as a Service</a:t>
              </a:r>
            </a:p>
          </p:txBody>
        </p:sp>
        <p:sp>
          <p:nvSpPr>
            <p:cNvPr id="17" name="AutoShape 9"/>
            <p:cNvSpPr>
              <a:spLocks noChangeArrowheads="1"/>
            </p:cNvSpPr>
            <p:nvPr/>
          </p:nvSpPr>
          <p:spPr bwMode="auto">
            <a:xfrm>
              <a:off x="2473325" y="2222500"/>
              <a:ext cx="3743325" cy="357188"/>
            </a:xfrm>
            <a:prstGeom prst="roundRect">
              <a:avLst>
                <a:gd name="adj" fmla="val 35856"/>
              </a:avLst>
            </a:prstGeom>
            <a:noFill/>
            <a:ln w="9525">
              <a:solidFill>
                <a:srgbClr val="58595B"/>
              </a:solidFill>
              <a:round/>
              <a:headEnd/>
              <a:tailEnd/>
            </a:ln>
          </p:spPr>
          <p:txBody>
            <a:bodyPr wrap="none" lIns="51423" tIns="25712" rIns="51423" bIns="25712"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sp>
          <p:nvSpPr>
            <p:cNvPr id="18" name="Text Box 10"/>
            <p:cNvSpPr txBox="1">
              <a:spLocks noChangeArrowheads="1"/>
            </p:cNvSpPr>
            <p:nvPr/>
          </p:nvSpPr>
          <p:spPr bwMode="auto">
            <a:xfrm>
              <a:off x="2449513" y="1960563"/>
              <a:ext cx="2268537" cy="188559"/>
            </a:xfrm>
            <a:prstGeom prst="rect">
              <a:avLst/>
            </a:prstGeom>
            <a:noFill/>
            <a:ln w="9525">
              <a:noFill/>
              <a:miter lim="800000"/>
              <a:headEnd/>
              <a:tailEnd/>
            </a:ln>
          </p:spPr>
          <p:txBody>
            <a:bodyPr lIns="51423" tIns="25712" rIns="51423" bIns="25712">
              <a:spAutoFit/>
            </a:bodyPr>
            <a:lstStyle/>
            <a:p>
              <a:pPr eaLnBrk="1" fontAlgn="auto" hangingPunct="1">
                <a:spcBef>
                  <a:spcPts val="0"/>
                </a:spcBef>
                <a:spcAft>
                  <a:spcPts val="0"/>
                </a:spcAft>
                <a:defRPr/>
              </a:pPr>
              <a:r>
                <a:rPr lang="en-US" altLang="en-US" sz="825" kern="0" dirty="0">
                  <a:solidFill>
                    <a:srgbClr val="003E68"/>
                  </a:solidFill>
                  <a:latin typeface="+mn-lt"/>
                  <a:ea typeface="ヒラギノ角ゴ Pro W3" pitchFamily="-84" charset="-128"/>
                  <a:cs typeface="Arial" pitchFamily="34" charset="0"/>
                </a:rPr>
                <a:t>Enabling business transformation</a:t>
              </a:r>
            </a:p>
          </p:txBody>
        </p:sp>
        <p:sp>
          <p:nvSpPr>
            <p:cNvPr id="19" name="Text Box 11"/>
            <p:cNvSpPr txBox="1">
              <a:spLocks noChangeArrowheads="1"/>
            </p:cNvSpPr>
            <p:nvPr/>
          </p:nvSpPr>
          <p:spPr bwMode="auto">
            <a:xfrm>
              <a:off x="2503488" y="2251074"/>
              <a:ext cx="809625" cy="273720"/>
            </a:xfrm>
            <a:prstGeom prst="rect">
              <a:avLst/>
            </a:prstGeom>
            <a:noFill/>
            <a:ln w="9525">
              <a:noFill/>
              <a:miter lim="800000"/>
              <a:headEnd/>
              <a:tailEnd/>
            </a:ln>
          </p:spPr>
          <p:txBody>
            <a:bodyPr lIns="51423" tIns="25712" rIns="51423" bIns="25712">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Business Process</a:t>
              </a:r>
              <a:br>
                <a:rPr lang="en-US" altLang="en-US" sz="675" kern="0" dirty="0">
                  <a:solidFill>
                    <a:srgbClr val="58595B"/>
                  </a:solidFill>
                  <a:latin typeface="+mn-lt"/>
                  <a:ea typeface="ヒラギノ角ゴ Pro W3" pitchFamily="-84" charset="-128"/>
                  <a:cs typeface="Arial" pitchFamily="34" charset="0"/>
                </a:rPr>
              </a:br>
              <a:r>
                <a:rPr lang="en-US" altLang="en-US" sz="675" kern="0" dirty="0">
                  <a:solidFill>
                    <a:srgbClr val="58595B"/>
                  </a:solidFill>
                  <a:latin typeface="+mn-lt"/>
                  <a:ea typeface="ヒラギノ角ゴ Pro W3" pitchFamily="-84" charset="-128"/>
                  <a:cs typeface="Arial" pitchFamily="34" charset="0"/>
                </a:rPr>
                <a:t>Solutions</a:t>
              </a:r>
            </a:p>
          </p:txBody>
        </p:sp>
        <p:grpSp>
          <p:nvGrpSpPr>
            <p:cNvPr id="20" name="Group 12"/>
            <p:cNvGrpSpPr>
              <a:grpSpLocks/>
            </p:cNvGrpSpPr>
            <p:nvPr/>
          </p:nvGrpSpPr>
          <p:grpSpPr bwMode="auto">
            <a:xfrm>
              <a:off x="3249613" y="2274888"/>
              <a:ext cx="541337" cy="257175"/>
              <a:chOff x="1878" y="1098"/>
              <a:chExt cx="486" cy="183"/>
            </a:xfrm>
          </p:grpSpPr>
          <p:sp>
            <p:nvSpPr>
              <p:cNvPr id="21" name="Text Box 13"/>
              <p:cNvSpPr txBox="1">
                <a:spLocks noChangeArrowheads="1"/>
              </p:cNvSpPr>
              <p:nvPr/>
            </p:nvSpPr>
            <p:spPr bwMode="auto">
              <a:xfrm>
                <a:off x="1908" y="1159"/>
                <a:ext cx="425" cy="78"/>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Application</a:t>
                </a:r>
              </a:p>
            </p:txBody>
          </p:sp>
          <p:sp>
            <p:nvSpPr>
              <p:cNvPr id="22" name="AutoShape 14"/>
              <p:cNvSpPr>
                <a:spLocks noChangeArrowheads="1"/>
              </p:cNvSpPr>
              <p:nvPr/>
            </p:nvSpPr>
            <p:spPr bwMode="auto">
              <a:xfrm>
                <a:off x="1878" y="1098"/>
                <a:ext cx="486" cy="183"/>
              </a:xfrm>
              <a:prstGeom prst="roundRect">
                <a:avLst>
                  <a:gd name="adj" fmla="val 36065"/>
                </a:avLst>
              </a:prstGeom>
              <a:noFill/>
              <a:ln w="12700" cap="rnd">
                <a:solidFill>
                  <a:srgbClr val="58595B"/>
                </a:solidFill>
                <a:prstDash val="sysDot"/>
                <a:round/>
                <a:headEnd/>
                <a:tailEnd/>
              </a:ln>
            </p:spPr>
            <p:txBody>
              <a:bodyPr wrap="none"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23" name="Group 15"/>
            <p:cNvGrpSpPr>
              <a:grpSpLocks/>
            </p:cNvGrpSpPr>
            <p:nvPr/>
          </p:nvGrpSpPr>
          <p:grpSpPr bwMode="auto">
            <a:xfrm>
              <a:off x="3840163" y="2274888"/>
              <a:ext cx="541337" cy="257175"/>
              <a:chOff x="1878" y="1098"/>
              <a:chExt cx="486" cy="183"/>
            </a:xfrm>
          </p:grpSpPr>
          <p:sp>
            <p:nvSpPr>
              <p:cNvPr id="24" name="Text Box 16"/>
              <p:cNvSpPr txBox="1">
                <a:spLocks noChangeArrowheads="1"/>
              </p:cNvSpPr>
              <p:nvPr/>
            </p:nvSpPr>
            <p:spPr bwMode="auto">
              <a:xfrm>
                <a:off x="1908" y="1159"/>
                <a:ext cx="425" cy="78"/>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Application</a:t>
                </a:r>
              </a:p>
            </p:txBody>
          </p:sp>
          <p:sp>
            <p:nvSpPr>
              <p:cNvPr id="25" name="AutoShape 17"/>
              <p:cNvSpPr>
                <a:spLocks noChangeArrowheads="1"/>
              </p:cNvSpPr>
              <p:nvPr/>
            </p:nvSpPr>
            <p:spPr bwMode="auto">
              <a:xfrm>
                <a:off x="1878" y="1098"/>
                <a:ext cx="486" cy="183"/>
              </a:xfrm>
              <a:prstGeom prst="roundRect">
                <a:avLst>
                  <a:gd name="adj" fmla="val 36065"/>
                </a:avLst>
              </a:prstGeom>
              <a:noFill/>
              <a:ln w="12700" cap="rnd">
                <a:solidFill>
                  <a:srgbClr val="58595B"/>
                </a:solidFill>
                <a:prstDash val="sysDot"/>
                <a:round/>
                <a:headEnd/>
                <a:tailEnd/>
              </a:ln>
            </p:spPr>
            <p:txBody>
              <a:bodyPr wrap="none"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26" name="Group 18"/>
            <p:cNvGrpSpPr>
              <a:grpSpLocks/>
            </p:cNvGrpSpPr>
            <p:nvPr/>
          </p:nvGrpSpPr>
          <p:grpSpPr bwMode="auto">
            <a:xfrm>
              <a:off x="4430713" y="2274888"/>
              <a:ext cx="541337" cy="257175"/>
              <a:chOff x="1878" y="1098"/>
              <a:chExt cx="486" cy="183"/>
            </a:xfrm>
          </p:grpSpPr>
          <p:sp>
            <p:nvSpPr>
              <p:cNvPr id="27" name="Text Box 19"/>
              <p:cNvSpPr txBox="1">
                <a:spLocks noChangeArrowheads="1"/>
              </p:cNvSpPr>
              <p:nvPr/>
            </p:nvSpPr>
            <p:spPr bwMode="auto">
              <a:xfrm>
                <a:off x="1908" y="1159"/>
                <a:ext cx="425" cy="78"/>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Application</a:t>
                </a:r>
              </a:p>
            </p:txBody>
          </p:sp>
          <p:sp>
            <p:nvSpPr>
              <p:cNvPr id="28" name="AutoShape 20"/>
              <p:cNvSpPr>
                <a:spLocks noChangeArrowheads="1"/>
              </p:cNvSpPr>
              <p:nvPr/>
            </p:nvSpPr>
            <p:spPr bwMode="auto">
              <a:xfrm>
                <a:off x="1878" y="1098"/>
                <a:ext cx="486" cy="183"/>
              </a:xfrm>
              <a:prstGeom prst="roundRect">
                <a:avLst>
                  <a:gd name="adj" fmla="val 36065"/>
                </a:avLst>
              </a:prstGeom>
              <a:noFill/>
              <a:ln w="12700" cap="rnd">
                <a:solidFill>
                  <a:srgbClr val="58595B"/>
                </a:solidFill>
                <a:prstDash val="sysDot"/>
                <a:round/>
                <a:headEnd/>
                <a:tailEnd/>
              </a:ln>
            </p:spPr>
            <p:txBody>
              <a:bodyPr wrap="none"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29" name="Group 21"/>
            <p:cNvGrpSpPr>
              <a:grpSpLocks/>
            </p:cNvGrpSpPr>
            <p:nvPr/>
          </p:nvGrpSpPr>
          <p:grpSpPr bwMode="auto">
            <a:xfrm>
              <a:off x="5021263" y="2274888"/>
              <a:ext cx="542925" cy="257175"/>
              <a:chOff x="1878" y="1098"/>
              <a:chExt cx="486" cy="183"/>
            </a:xfrm>
          </p:grpSpPr>
          <p:sp>
            <p:nvSpPr>
              <p:cNvPr id="30" name="Text Box 22"/>
              <p:cNvSpPr txBox="1">
                <a:spLocks noChangeArrowheads="1"/>
              </p:cNvSpPr>
              <p:nvPr/>
            </p:nvSpPr>
            <p:spPr bwMode="auto">
              <a:xfrm>
                <a:off x="1908" y="1159"/>
                <a:ext cx="426" cy="78"/>
              </a:xfrm>
              <a:prstGeom prst="rect">
                <a:avLst/>
              </a:prstGeom>
              <a:noFill/>
              <a:ln w="9525">
                <a:noFill/>
                <a:miter lim="800000"/>
                <a:headEnd/>
                <a:tailEnd/>
              </a:ln>
            </p:spPr>
            <p:txBody>
              <a:bodyPr lIns="0" tIns="0" rIns="0" bIns="0" anchor="ctr">
                <a:spAutoFit/>
              </a:bodyPr>
              <a:lstStyle/>
              <a:p>
                <a:pP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Application</a:t>
                </a:r>
              </a:p>
            </p:txBody>
          </p:sp>
          <p:sp>
            <p:nvSpPr>
              <p:cNvPr id="31" name="AutoShape 23"/>
              <p:cNvSpPr>
                <a:spLocks noChangeArrowheads="1"/>
              </p:cNvSpPr>
              <p:nvPr/>
            </p:nvSpPr>
            <p:spPr bwMode="auto">
              <a:xfrm>
                <a:off x="1878" y="1098"/>
                <a:ext cx="486" cy="183"/>
              </a:xfrm>
              <a:prstGeom prst="roundRect">
                <a:avLst>
                  <a:gd name="adj" fmla="val 36065"/>
                </a:avLst>
              </a:prstGeom>
              <a:noFill/>
              <a:ln w="12700" cap="rnd">
                <a:solidFill>
                  <a:srgbClr val="58595B"/>
                </a:solidFill>
                <a:prstDash val="sysDot"/>
                <a:round/>
                <a:headEnd/>
                <a:tailEnd/>
              </a:ln>
            </p:spPr>
            <p:txBody>
              <a:bodyPr wrap="none" anchor="ctr"/>
              <a:lstStyle/>
              <a:p>
                <a:pPr eaLnBrk="1" fontAlgn="auto" hangingPunct="1">
                  <a:spcBef>
                    <a:spcPts val="0"/>
                  </a:spcBef>
                  <a:spcAft>
                    <a:spcPts val="0"/>
                  </a:spcAft>
                  <a:defRPr/>
                </a:pPr>
                <a:endParaRPr lang="en-US" altLang="en-US" kern="0" dirty="0">
                  <a:solidFill>
                    <a:srgbClr val="58595B"/>
                  </a:solidFill>
                  <a:latin typeface="+mn-lt"/>
                  <a:ea typeface="ヒラギノ角ゴ Pro W3" pitchFamily="-84" charset="-128"/>
                  <a:cs typeface="Arial" pitchFamily="34" charset="0"/>
                </a:endParaRPr>
              </a:p>
            </p:txBody>
          </p:sp>
        </p:grpSp>
        <p:grpSp>
          <p:nvGrpSpPr>
            <p:cNvPr id="32" name="Group 24"/>
            <p:cNvGrpSpPr>
              <a:grpSpLocks/>
            </p:cNvGrpSpPr>
            <p:nvPr/>
          </p:nvGrpSpPr>
          <p:grpSpPr bwMode="auto">
            <a:xfrm>
              <a:off x="5614988" y="2274888"/>
              <a:ext cx="541337" cy="257175"/>
              <a:chOff x="1878" y="1098"/>
              <a:chExt cx="486" cy="183"/>
            </a:xfrm>
          </p:grpSpPr>
          <p:sp>
            <p:nvSpPr>
              <p:cNvPr id="33" name="Text Box 25"/>
              <p:cNvSpPr txBox="1">
                <a:spLocks noChangeArrowheads="1"/>
              </p:cNvSpPr>
              <p:nvPr/>
            </p:nvSpPr>
            <p:spPr bwMode="auto">
              <a:xfrm>
                <a:off x="1908" y="1159"/>
                <a:ext cx="425" cy="78"/>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Application</a:t>
                </a:r>
              </a:p>
            </p:txBody>
          </p:sp>
          <p:sp>
            <p:nvSpPr>
              <p:cNvPr id="34" name="AutoShape 26"/>
              <p:cNvSpPr>
                <a:spLocks noChangeArrowheads="1"/>
              </p:cNvSpPr>
              <p:nvPr/>
            </p:nvSpPr>
            <p:spPr bwMode="auto">
              <a:xfrm>
                <a:off x="1878" y="1098"/>
                <a:ext cx="486" cy="183"/>
              </a:xfrm>
              <a:prstGeom prst="roundRect">
                <a:avLst>
                  <a:gd name="adj" fmla="val 36065"/>
                </a:avLst>
              </a:prstGeom>
              <a:noFill/>
              <a:ln w="12700" cap="rnd">
                <a:solidFill>
                  <a:srgbClr val="58595B"/>
                </a:solidFill>
                <a:prstDash val="sysDot"/>
                <a:round/>
                <a:headEnd/>
                <a:tailEnd/>
              </a:ln>
            </p:spPr>
            <p:txBody>
              <a:bodyPr wrap="none"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pic>
          <p:nvPicPr>
            <p:cNvPr id="35" name="Picture 27" descr="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963" y="1920875"/>
              <a:ext cx="41910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AutoShape 28"/>
            <p:cNvSpPr>
              <a:spLocks noChangeArrowheads="1"/>
            </p:cNvSpPr>
            <p:nvPr/>
          </p:nvSpPr>
          <p:spPr bwMode="auto">
            <a:xfrm>
              <a:off x="1408113" y="2859088"/>
              <a:ext cx="976312" cy="773112"/>
            </a:xfrm>
            <a:prstGeom prst="roundRect">
              <a:avLst>
                <a:gd name="adj" fmla="val 16667"/>
              </a:avLst>
            </a:prstGeom>
            <a:solidFill>
              <a:srgbClr val="00B2EF"/>
            </a:solidFill>
            <a:ln w="28575">
              <a:solidFill>
                <a:srgbClr val="00B2EF"/>
              </a:solidFill>
              <a:round/>
              <a:headEnd/>
              <a:tailEnd/>
            </a:ln>
          </p:spPr>
          <p:txBody>
            <a:bodyPr wrap="none" lIns="51423" tIns="25712" rIns="51423" bIns="25712"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sp>
          <p:nvSpPr>
            <p:cNvPr id="37" name="AutoShape 29"/>
            <p:cNvSpPr>
              <a:spLocks noChangeArrowheads="1"/>
            </p:cNvSpPr>
            <p:nvPr/>
          </p:nvSpPr>
          <p:spPr bwMode="auto">
            <a:xfrm>
              <a:off x="2378075" y="2859088"/>
              <a:ext cx="3944938" cy="773112"/>
            </a:xfrm>
            <a:prstGeom prst="roundRect">
              <a:avLst>
                <a:gd name="adj" fmla="val 16667"/>
              </a:avLst>
            </a:prstGeom>
            <a:solidFill>
              <a:srgbClr val="FFFFFF"/>
            </a:solidFill>
            <a:ln w="28575">
              <a:solidFill>
                <a:srgbClr val="00B2EF"/>
              </a:solidFill>
              <a:round/>
              <a:headEnd/>
              <a:tailEnd/>
            </a:ln>
          </p:spPr>
          <p:txBody>
            <a:bodyPr wrap="none" lIns="51423" tIns="25712" rIns="51423" bIns="25712"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sp>
          <p:nvSpPr>
            <p:cNvPr id="38" name="Text Box 30"/>
            <p:cNvSpPr txBox="1">
              <a:spLocks noChangeArrowheads="1"/>
            </p:cNvSpPr>
            <p:nvPr/>
          </p:nvSpPr>
          <p:spPr bwMode="auto">
            <a:xfrm>
              <a:off x="1427163" y="3235325"/>
              <a:ext cx="942975" cy="322384"/>
            </a:xfrm>
            <a:prstGeom prst="rect">
              <a:avLst/>
            </a:prstGeom>
            <a:noFill/>
            <a:ln w="9525">
              <a:noFill/>
              <a:miter lim="800000"/>
              <a:headEnd/>
              <a:tailEnd/>
            </a:ln>
          </p:spPr>
          <p:txBody>
            <a:bodyPr lIns="51423" tIns="25712" rIns="51423" bIns="25712">
              <a:spAutoFit/>
            </a:bodyPr>
            <a:lstStyle/>
            <a:p>
              <a:pPr eaLnBrk="1" fontAlgn="auto" hangingPunct="1">
                <a:spcBef>
                  <a:spcPts val="0"/>
                </a:spcBef>
                <a:spcAft>
                  <a:spcPts val="0"/>
                </a:spcAft>
                <a:defRPr/>
              </a:pPr>
              <a:r>
                <a:rPr lang="en-US" altLang="en-US" sz="825" kern="0" dirty="0">
                  <a:solidFill>
                    <a:srgbClr val="FFFFFF"/>
                  </a:solidFill>
                  <a:latin typeface="+mn-lt"/>
                  <a:ea typeface="ヒラギノ角ゴ Pro W3" pitchFamily="-84" charset="-128"/>
                  <a:cs typeface="Arial" pitchFamily="34" charset="0"/>
                </a:rPr>
                <a:t>Software</a:t>
              </a:r>
              <a:br>
                <a:rPr lang="en-US" altLang="en-US" sz="825" kern="0" dirty="0">
                  <a:solidFill>
                    <a:srgbClr val="FFFFFF"/>
                  </a:solidFill>
                  <a:latin typeface="+mn-lt"/>
                  <a:ea typeface="ヒラギノ角ゴ Pro W3" pitchFamily="-84" charset="-128"/>
                  <a:cs typeface="Arial" pitchFamily="34" charset="0"/>
                </a:rPr>
              </a:br>
              <a:r>
                <a:rPr lang="en-US" altLang="en-US" sz="825" kern="0" dirty="0">
                  <a:solidFill>
                    <a:srgbClr val="FFFFFF"/>
                  </a:solidFill>
                  <a:latin typeface="+mn-lt"/>
                  <a:ea typeface="ヒラギノ角ゴ Pro W3" pitchFamily="-84" charset="-128"/>
                  <a:cs typeface="Arial" pitchFamily="34" charset="0"/>
                </a:rPr>
                <a:t>as a Service</a:t>
              </a:r>
            </a:p>
          </p:txBody>
        </p:sp>
        <p:sp>
          <p:nvSpPr>
            <p:cNvPr id="39" name="Text Box 31"/>
            <p:cNvSpPr txBox="1">
              <a:spLocks noChangeArrowheads="1"/>
            </p:cNvSpPr>
            <p:nvPr/>
          </p:nvSpPr>
          <p:spPr bwMode="auto">
            <a:xfrm>
              <a:off x="2449513" y="2886075"/>
              <a:ext cx="3530600" cy="188559"/>
            </a:xfrm>
            <a:prstGeom prst="rect">
              <a:avLst/>
            </a:prstGeom>
            <a:noFill/>
            <a:ln w="9525">
              <a:noFill/>
              <a:miter lim="800000"/>
              <a:headEnd/>
              <a:tailEnd/>
            </a:ln>
          </p:spPr>
          <p:txBody>
            <a:bodyPr lIns="51423" tIns="25712" rIns="51423" bIns="25712">
              <a:spAutoFit/>
            </a:bodyPr>
            <a:lstStyle/>
            <a:p>
              <a:pPr eaLnBrk="1" fontAlgn="auto" hangingPunct="1">
                <a:spcBef>
                  <a:spcPts val="0"/>
                </a:spcBef>
                <a:spcAft>
                  <a:spcPts val="0"/>
                </a:spcAft>
                <a:defRPr/>
              </a:pPr>
              <a:r>
                <a:rPr lang="en-US" altLang="en-US" sz="825" kern="0" dirty="0">
                  <a:solidFill>
                    <a:srgbClr val="003E68"/>
                  </a:solidFill>
                  <a:latin typeface="+mn-lt"/>
                  <a:ea typeface="ヒラギノ角ゴ Pro W3" pitchFamily="-84" charset="-128"/>
                  <a:cs typeface="Arial" pitchFamily="34" charset="0"/>
                </a:rPr>
                <a:t>Marketplace of high-value, consumable business applications</a:t>
              </a:r>
            </a:p>
          </p:txBody>
        </p:sp>
        <p:pic>
          <p:nvPicPr>
            <p:cNvPr id="40" name="Picture 32" descr="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963" y="2927350"/>
              <a:ext cx="419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AutoShape 33"/>
            <p:cNvSpPr>
              <a:spLocks noChangeArrowheads="1"/>
            </p:cNvSpPr>
            <p:nvPr/>
          </p:nvSpPr>
          <p:spPr bwMode="auto">
            <a:xfrm>
              <a:off x="1408113" y="3792538"/>
              <a:ext cx="976312" cy="773112"/>
            </a:xfrm>
            <a:prstGeom prst="roundRect">
              <a:avLst>
                <a:gd name="adj" fmla="val 16667"/>
              </a:avLst>
            </a:prstGeom>
            <a:solidFill>
              <a:srgbClr val="00B2EF"/>
            </a:solidFill>
            <a:ln w="28575">
              <a:solidFill>
                <a:srgbClr val="00B2EF"/>
              </a:solidFill>
              <a:round/>
              <a:headEnd/>
              <a:tailEnd/>
            </a:ln>
          </p:spPr>
          <p:txBody>
            <a:bodyPr wrap="none" lIns="51423" tIns="25712" rIns="51423" bIns="25712"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sp>
          <p:nvSpPr>
            <p:cNvPr id="42" name="AutoShape 34"/>
            <p:cNvSpPr>
              <a:spLocks noChangeArrowheads="1"/>
            </p:cNvSpPr>
            <p:nvPr/>
          </p:nvSpPr>
          <p:spPr bwMode="auto">
            <a:xfrm>
              <a:off x="2378075" y="3792538"/>
              <a:ext cx="3944938" cy="773112"/>
            </a:xfrm>
            <a:prstGeom prst="roundRect">
              <a:avLst>
                <a:gd name="adj" fmla="val 16667"/>
              </a:avLst>
            </a:prstGeom>
            <a:solidFill>
              <a:srgbClr val="FFFFFF"/>
            </a:solidFill>
            <a:ln w="28575">
              <a:solidFill>
                <a:srgbClr val="00B2EF"/>
              </a:solidFill>
              <a:round/>
              <a:headEnd/>
              <a:tailEnd/>
            </a:ln>
          </p:spPr>
          <p:txBody>
            <a:bodyPr wrap="none" lIns="51423" tIns="25712" rIns="51423" bIns="25712"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sp>
          <p:nvSpPr>
            <p:cNvPr id="43" name="Text Box 35"/>
            <p:cNvSpPr txBox="1">
              <a:spLocks noChangeArrowheads="1"/>
            </p:cNvSpPr>
            <p:nvPr/>
          </p:nvSpPr>
          <p:spPr bwMode="auto">
            <a:xfrm>
              <a:off x="1427163" y="4170363"/>
              <a:ext cx="942975" cy="322384"/>
            </a:xfrm>
            <a:prstGeom prst="rect">
              <a:avLst/>
            </a:prstGeom>
            <a:noFill/>
            <a:ln w="9525">
              <a:noFill/>
              <a:miter lim="800000"/>
              <a:headEnd/>
              <a:tailEnd/>
            </a:ln>
          </p:spPr>
          <p:txBody>
            <a:bodyPr lIns="51423" tIns="25712" rIns="51423" bIns="25712">
              <a:spAutoFit/>
            </a:bodyPr>
            <a:lstStyle/>
            <a:p>
              <a:pPr eaLnBrk="1" fontAlgn="auto" hangingPunct="1">
                <a:spcBef>
                  <a:spcPts val="0"/>
                </a:spcBef>
                <a:spcAft>
                  <a:spcPts val="0"/>
                </a:spcAft>
                <a:defRPr/>
              </a:pPr>
              <a:r>
                <a:rPr lang="en-US" altLang="en-US" sz="825" kern="0" dirty="0">
                  <a:solidFill>
                    <a:srgbClr val="FFFFFF"/>
                  </a:solidFill>
                  <a:latin typeface="+mn-lt"/>
                  <a:ea typeface="ヒラギノ角ゴ Pro W3" pitchFamily="-84" charset="-128"/>
                  <a:cs typeface="Arial" pitchFamily="34" charset="0"/>
                </a:rPr>
                <a:t>Platform</a:t>
              </a:r>
              <a:br>
                <a:rPr lang="en-US" altLang="en-US" sz="825" kern="0" dirty="0">
                  <a:solidFill>
                    <a:srgbClr val="FFFFFF"/>
                  </a:solidFill>
                  <a:latin typeface="+mn-lt"/>
                  <a:ea typeface="ヒラギノ角ゴ Pro W3" pitchFamily="-84" charset="-128"/>
                  <a:cs typeface="Arial" pitchFamily="34" charset="0"/>
                </a:rPr>
              </a:br>
              <a:r>
                <a:rPr lang="en-US" altLang="en-US" sz="825" kern="0" dirty="0">
                  <a:solidFill>
                    <a:srgbClr val="FFFFFF"/>
                  </a:solidFill>
                  <a:latin typeface="+mn-lt"/>
                  <a:ea typeface="ヒラギノ角ゴ Pro W3" pitchFamily="-84" charset="-128"/>
                  <a:cs typeface="Arial" pitchFamily="34" charset="0"/>
                </a:rPr>
                <a:t>as a Service</a:t>
              </a:r>
            </a:p>
          </p:txBody>
        </p:sp>
        <p:sp>
          <p:nvSpPr>
            <p:cNvPr id="44" name="Text Box 36"/>
            <p:cNvSpPr txBox="1">
              <a:spLocks noChangeArrowheads="1"/>
            </p:cNvSpPr>
            <p:nvPr/>
          </p:nvSpPr>
          <p:spPr bwMode="auto">
            <a:xfrm>
              <a:off x="2449513" y="3821113"/>
              <a:ext cx="3673475" cy="188559"/>
            </a:xfrm>
            <a:prstGeom prst="rect">
              <a:avLst/>
            </a:prstGeom>
            <a:noFill/>
            <a:ln w="9525">
              <a:noFill/>
              <a:miter lim="800000"/>
              <a:headEnd/>
              <a:tailEnd/>
            </a:ln>
          </p:spPr>
          <p:txBody>
            <a:bodyPr lIns="51423" tIns="25712" rIns="51423" bIns="25712">
              <a:spAutoFit/>
            </a:bodyPr>
            <a:lstStyle/>
            <a:p>
              <a:pPr eaLnBrk="1" fontAlgn="auto" hangingPunct="1">
                <a:spcBef>
                  <a:spcPts val="0"/>
                </a:spcBef>
                <a:spcAft>
                  <a:spcPts val="0"/>
                </a:spcAft>
                <a:defRPr/>
              </a:pPr>
              <a:r>
                <a:rPr lang="en-US" altLang="en-US" sz="825" kern="0" dirty="0">
                  <a:solidFill>
                    <a:srgbClr val="003E68"/>
                  </a:solidFill>
                  <a:latin typeface="+mn-lt"/>
                  <a:ea typeface="ヒラギノ角ゴ Pro W3" pitchFamily="-84" charset="-128"/>
                  <a:cs typeface="Arial" pitchFamily="34" charset="0"/>
                </a:rPr>
                <a:t>Composable and integrated application development platform</a:t>
              </a:r>
            </a:p>
          </p:txBody>
        </p:sp>
        <p:pic>
          <p:nvPicPr>
            <p:cNvPr id="45" name="Picture 37" descr="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963" y="3862388"/>
              <a:ext cx="419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AutoShape 38"/>
            <p:cNvSpPr>
              <a:spLocks noChangeArrowheads="1"/>
            </p:cNvSpPr>
            <p:nvPr/>
          </p:nvSpPr>
          <p:spPr bwMode="auto">
            <a:xfrm>
              <a:off x="1408113" y="4751388"/>
              <a:ext cx="976312" cy="769937"/>
            </a:xfrm>
            <a:prstGeom prst="roundRect">
              <a:avLst>
                <a:gd name="adj" fmla="val 16667"/>
              </a:avLst>
            </a:prstGeom>
            <a:solidFill>
              <a:srgbClr val="00B2EF"/>
            </a:solidFill>
            <a:ln w="28575">
              <a:solidFill>
                <a:srgbClr val="00B2EF"/>
              </a:solidFill>
              <a:round/>
              <a:headEnd/>
              <a:tailEnd/>
            </a:ln>
          </p:spPr>
          <p:txBody>
            <a:bodyPr wrap="none" lIns="51423" tIns="25712" rIns="51423" bIns="25712"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sp>
          <p:nvSpPr>
            <p:cNvPr id="47" name="AutoShape 39"/>
            <p:cNvSpPr>
              <a:spLocks noChangeArrowheads="1"/>
            </p:cNvSpPr>
            <p:nvPr/>
          </p:nvSpPr>
          <p:spPr bwMode="auto">
            <a:xfrm>
              <a:off x="2378075" y="4751388"/>
              <a:ext cx="3944938" cy="769937"/>
            </a:xfrm>
            <a:prstGeom prst="roundRect">
              <a:avLst>
                <a:gd name="adj" fmla="val 16667"/>
              </a:avLst>
            </a:prstGeom>
            <a:solidFill>
              <a:srgbClr val="FFFFFF"/>
            </a:solidFill>
            <a:ln w="28575">
              <a:solidFill>
                <a:srgbClr val="00B2EF"/>
              </a:solidFill>
              <a:round/>
              <a:headEnd/>
              <a:tailEnd/>
            </a:ln>
          </p:spPr>
          <p:txBody>
            <a:bodyPr wrap="none" lIns="51423" tIns="25712" rIns="51423" bIns="25712"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sp>
          <p:nvSpPr>
            <p:cNvPr id="48" name="Text Box 40"/>
            <p:cNvSpPr txBox="1">
              <a:spLocks noChangeArrowheads="1"/>
            </p:cNvSpPr>
            <p:nvPr/>
          </p:nvSpPr>
          <p:spPr bwMode="auto">
            <a:xfrm>
              <a:off x="1428750" y="5127625"/>
              <a:ext cx="992188" cy="322384"/>
            </a:xfrm>
            <a:prstGeom prst="rect">
              <a:avLst/>
            </a:prstGeom>
            <a:noFill/>
            <a:ln w="9525">
              <a:noFill/>
              <a:miter lim="800000"/>
              <a:headEnd/>
              <a:tailEnd/>
            </a:ln>
          </p:spPr>
          <p:txBody>
            <a:bodyPr lIns="51423" tIns="25712" rIns="51423" bIns="25712">
              <a:spAutoFit/>
            </a:bodyPr>
            <a:lstStyle/>
            <a:p>
              <a:pPr eaLnBrk="1" fontAlgn="auto" hangingPunct="1">
                <a:spcBef>
                  <a:spcPts val="0"/>
                </a:spcBef>
                <a:spcAft>
                  <a:spcPts val="0"/>
                </a:spcAft>
                <a:defRPr/>
              </a:pPr>
              <a:r>
                <a:rPr lang="en-US" altLang="en-US" sz="825" kern="0" dirty="0">
                  <a:solidFill>
                    <a:srgbClr val="FFFFFF"/>
                  </a:solidFill>
                  <a:latin typeface="+mn-lt"/>
                  <a:ea typeface="ヒラギノ角ゴ Pro W3" pitchFamily="-84" charset="-128"/>
                  <a:cs typeface="Arial" pitchFamily="34" charset="0"/>
                </a:rPr>
                <a:t>Infrastructure</a:t>
              </a:r>
              <a:br>
                <a:rPr lang="en-US" altLang="en-US" sz="825" kern="0" dirty="0">
                  <a:solidFill>
                    <a:srgbClr val="FFFFFF"/>
                  </a:solidFill>
                  <a:latin typeface="+mn-lt"/>
                  <a:ea typeface="ヒラギノ角ゴ Pro W3" pitchFamily="-84" charset="-128"/>
                  <a:cs typeface="Arial" pitchFamily="34" charset="0"/>
                </a:rPr>
              </a:br>
              <a:r>
                <a:rPr lang="en-US" altLang="en-US" sz="825" kern="0" dirty="0">
                  <a:solidFill>
                    <a:srgbClr val="FFFFFF"/>
                  </a:solidFill>
                  <a:latin typeface="+mn-lt"/>
                  <a:ea typeface="ヒラギノ角ゴ Pro W3" pitchFamily="-84" charset="-128"/>
                  <a:cs typeface="Arial" pitchFamily="34" charset="0"/>
                </a:rPr>
                <a:t>as a Service</a:t>
              </a:r>
            </a:p>
          </p:txBody>
        </p:sp>
        <p:sp>
          <p:nvSpPr>
            <p:cNvPr id="49" name="Text Box 41"/>
            <p:cNvSpPr txBox="1">
              <a:spLocks noChangeArrowheads="1"/>
            </p:cNvSpPr>
            <p:nvPr/>
          </p:nvSpPr>
          <p:spPr bwMode="auto">
            <a:xfrm>
              <a:off x="2449513" y="4791075"/>
              <a:ext cx="2954337" cy="188559"/>
            </a:xfrm>
            <a:prstGeom prst="rect">
              <a:avLst/>
            </a:prstGeom>
            <a:noFill/>
            <a:ln w="9525">
              <a:noFill/>
              <a:miter lim="800000"/>
              <a:headEnd/>
              <a:tailEnd/>
            </a:ln>
          </p:spPr>
          <p:txBody>
            <a:bodyPr lIns="51423" tIns="25712" rIns="51423" bIns="25712">
              <a:spAutoFit/>
            </a:bodyPr>
            <a:lstStyle/>
            <a:p>
              <a:pPr eaLnBrk="1" fontAlgn="auto" hangingPunct="1">
                <a:spcBef>
                  <a:spcPts val="0"/>
                </a:spcBef>
                <a:spcAft>
                  <a:spcPts val="0"/>
                </a:spcAft>
                <a:defRPr/>
              </a:pPr>
              <a:r>
                <a:rPr lang="en-US" altLang="en-US" sz="825" kern="0" dirty="0">
                  <a:solidFill>
                    <a:srgbClr val="003E68"/>
                  </a:solidFill>
                  <a:latin typeface="+mn-lt"/>
                  <a:ea typeface="ヒラギノ角ゴ Pro W3" pitchFamily="-84" charset="-128"/>
                  <a:cs typeface="Arial" pitchFamily="34" charset="0"/>
                </a:rPr>
                <a:t>Enterprise class, optimized infrastructure</a:t>
              </a:r>
            </a:p>
          </p:txBody>
        </p:sp>
        <p:pic>
          <p:nvPicPr>
            <p:cNvPr id="50" name="Picture 42" descr="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963" y="4818063"/>
              <a:ext cx="4191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43"/>
            <p:cNvGrpSpPr>
              <a:grpSpLocks/>
            </p:cNvGrpSpPr>
            <p:nvPr/>
          </p:nvGrpSpPr>
          <p:grpSpPr bwMode="auto">
            <a:xfrm>
              <a:off x="2470150" y="3230563"/>
              <a:ext cx="3760788" cy="263004"/>
              <a:chOff x="1179" y="1899"/>
              <a:chExt cx="3372" cy="186"/>
            </a:xfrm>
          </p:grpSpPr>
          <p:grpSp>
            <p:nvGrpSpPr>
              <p:cNvPr id="52" name="Group 44"/>
              <p:cNvGrpSpPr>
                <a:grpSpLocks/>
              </p:cNvGrpSpPr>
              <p:nvPr/>
            </p:nvGrpSpPr>
            <p:grpSpPr bwMode="auto">
              <a:xfrm>
                <a:off x="1179" y="1899"/>
                <a:ext cx="453" cy="186"/>
                <a:chOff x="1878" y="1098"/>
                <a:chExt cx="486" cy="186"/>
              </a:xfrm>
            </p:grpSpPr>
            <p:sp>
              <p:nvSpPr>
                <p:cNvPr id="71" name="Text Box 45"/>
                <p:cNvSpPr txBox="1">
                  <a:spLocks noChangeArrowheads="1"/>
                </p:cNvSpPr>
                <p:nvPr/>
              </p:nvSpPr>
              <p:spPr bwMode="auto">
                <a:xfrm>
                  <a:off x="1909" y="1129"/>
                  <a:ext cx="425" cy="155"/>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External</a:t>
                  </a:r>
                  <a:br>
                    <a:rPr lang="en-US" altLang="en-US" sz="675" kern="0" dirty="0">
                      <a:solidFill>
                        <a:srgbClr val="58595B"/>
                      </a:solidFill>
                      <a:latin typeface="+mn-lt"/>
                      <a:ea typeface="ヒラギノ角ゴ Pro W3" pitchFamily="-84" charset="-128"/>
                      <a:cs typeface="Arial" pitchFamily="34" charset="0"/>
                    </a:rPr>
                  </a:br>
                  <a:r>
                    <a:rPr lang="en-US" altLang="en-US" sz="675" kern="0" dirty="0">
                      <a:solidFill>
                        <a:srgbClr val="58595B"/>
                      </a:solidFill>
                      <a:latin typeface="+mn-lt"/>
                      <a:ea typeface="ヒラギノ角ゴ Pro W3" pitchFamily="-84" charset="-128"/>
                      <a:cs typeface="Arial" pitchFamily="34" charset="0"/>
                    </a:rPr>
                    <a:t>Ecosystem</a:t>
                  </a:r>
                </a:p>
              </p:txBody>
            </p:sp>
            <p:sp>
              <p:nvSpPr>
                <p:cNvPr id="72" name="AutoShape 46"/>
                <p:cNvSpPr>
                  <a:spLocks noChangeArrowheads="1"/>
                </p:cNvSpPr>
                <p:nvPr/>
              </p:nvSpPr>
              <p:spPr bwMode="auto">
                <a:xfrm>
                  <a:off x="1878" y="1098"/>
                  <a:ext cx="486" cy="183"/>
                </a:xfrm>
                <a:prstGeom prst="roundRect">
                  <a:avLst>
                    <a:gd name="adj" fmla="val 36065"/>
                  </a:avLst>
                </a:prstGeom>
                <a:noFill/>
                <a:ln w="12700" cap="rnd">
                  <a:solidFill>
                    <a:srgbClr val="58595B"/>
                  </a:solidFill>
                  <a:prstDash val="sysDot"/>
                  <a:round/>
                  <a:headEnd/>
                  <a:tailEnd/>
                </a:ln>
              </p:spPr>
              <p:txBody>
                <a:bodyPr wrap="none"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53" name="Group 47"/>
              <p:cNvGrpSpPr>
                <a:grpSpLocks/>
              </p:cNvGrpSpPr>
              <p:nvPr/>
            </p:nvGrpSpPr>
            <p:grpSpPr bwMode="auto">
              <a:xfrm>
                <a:off x="1666" y="1899"/>
                <a:ext cx="457" cy="183"/>
                <a:chOff x="1878" y="1098"/>
                <a:chExt cx="490" cy="183"/>
              </a:xfrm>
            </p:grpSpPr>
            <p:sp>
              <p:nvSpPr>
                <p:cNvPr id="69" name="Text Box 48"/>
                <p:cNvSpPr txBox="1">
                  <a:spLocks noChangeArrowheads="1"/>
                </p:cNvSpPr>
                <p:nvPr/>
              </p:nvSpPr>
              <p:spPr bwMode="auto">
                <a:xfrm>
                  <a:off x="1905" y="1159"/>
                  <a:ext cx="426" cy="77"/>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Industry</a:t>
                  </a:r>
                </a:p>
              </p:txBody>
            </p:sp>
            <p:sp>
              <p:nvSpPr>
                <p:cNvPr id="70" name="AutoShape 49"/>
                <p:cNvSpPr>
                  <a:spLocks noChangeArrowheads="1"/>
                </p:cNvSpPr>
                <p:nvPr/>
              </p:nvSpPr>
              <p:spPr bwMode="auto">
                <a:xfrm>
                  <a:off x="1878" y="1098"/>
                  <a:ext cx="490" cy="183"/>
                </a:xfrm>
                <a:prstGeom prst="roundRect">
                  <a:avLst>
                    <a:gd name="adj" fmla="val 36065"/>
                  </a:avLst>
                </a:prstGeom>
                <a:noFill/>
                <a:ln w="12700">
                  <a:solidFill>
                    <a:srgbClr val="58595B"/>
                  </a:solidFill>
                  <a:round/>
                  <a:headEnd/>
                  <a:tailEnd/>
                </a:ln>
              </p:spPr>
              <p:txBody>
                <a:bodyPr wrap="none"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54" name="Group 50"/>
              <p:cNvGrpSpPr>
                <a:grpSpLocks/>
              </p:cNvGrpSpPr>
              <p:nvPr/>
            </p:nvGrpSpPr>
            <p:grpSpPr bwMode="auto">
              <a:xfrm>
                <a:off x="2145" y="1899"/>
                <a:ext cx="464" cy="183"/>
                <a:chOff x="2145" y="1899"/>
                <a:chExt cx="464" cy="183"/>
              </a:xfrm>
            </p:grpSpPr>
            <p:sp>
              <p:nvSpPr>
                <p:cNvPr id="67" name="Text Box 51"/>
                <p:cNvSpPr txBox="1">
                  <a:spLocks noChangeArrowheads="1"/>
                </p:cNvSpPr>
                <p:nvPr/>
              </p:nvSpPr>
              <p:spPr bwMode="auto">
                <a:xfrm>
                  <a:off x="2145" y="1960"/>
                  <a:ext cx="464" cy="77"/>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Collaboration</a:t>
                  </a:r>
                </a:p>
              </p:txBody>
            </p:sp>
            <p:sp>
              <p:nvSpPr>
                <p:cNvPr id="68" name="AutoShape 52"/>
                <p:cNvSpPr>
                  <a:spLocks noChangeArrowheads="1"/>
                </p:cNvSpPr>
                <p:nvPr/>
              </p:nvSpPr>
              <p:spPr bwMode="auto">
                <a:xfrm>
                  <a:off x="2151" y="1899"/>
                  <a:ext cx="454" cy="183"/>
                </a:xfrm>
                <a:prstGeom prst="roundRect">
                  <a:avLst>
                    <a:gd name="adj" fmla="val 36065"/>
                  </a:avLst>
                </a:prstGeom>
                <a:noFill/>
                <a:ln w="12700">
                  <a:solidFill>
                    <a:srgbClr val="58595B"/>
                  </a:solidFill>
                  <a:round/>
                  <a:headEnd/>
                  <a:tailEnd/>
                </a:ln>
              </p:spPr>
              <p:txBody>
                <a:bodyPr wrap="none"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55" name="Group 53"/>
              <p:cNvGrpSpPr>
                <a:grpSpLocks/>
              </p:cNvGrpSpPr>
              <p:nvPr/>
            </p:nvGrpSpPr>
            <p:grpSpPr bwMode="auto">
              <a:xfrm>
                <a:off x="2638" y="1899"/>
                <a:ext cx="447" cy="186"/>
                <a:chOff x="1878" y="1098"/>
                <a:chExt cx="480" cy="186"/>
              </a:xfrm>
            </p:grpSpPr>
            <p:sp>
              <p:nvSpPr>
                <p:cNvPr id="65" name="Text Box 54"/>
                <p:cNvSpPr txBox="1">
                  <a:spLocks noChangeArrowheads="1"/>
                </p:cNvSpPr>
                <p:nvPr/>
              </p:nvSpPr>
              <p:spPr bwMode="auto">
                <a:xfrm>
                  <a:off x="1909" y="1129"/>
                  <a:ext cx="425" cy="155"/>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Human</a:t>
                  </a:r>
                  <a:br>
                    <a:rPr lang="en-US" altLang="en-US" sz="675" kern="0" dirty="0">
                      <a:solidFill>
                        <a:srgbClr val="58595B"/>
                      </a:solidFill>
                      <a:latin typeface="+mn-lt"/>
                      <a:ea typeface="ヒラギノ角ゴ Pro W3" pitchFamily="-84" charset="-128"/>
                      <a:cs typeface="Arial" pitchFamily="34" charset="0"/>
                    </a:rPr>
                  </a:br>
                  <a:r>
                    <a:rPr lang="en-US" altLang="en-US" sz="675" kern="0" dirty="0">
                      <a:solidFill>
                        <a:srgbClr val="58595B"/>
                      </a:solidFill>
                      <a:latin typeface="+mn-lt"/>
                      <a:ea typeface="ヒラギノ角ゴ Pro W3" pitchFamily="-84" charset="-128"/>
                      <a:cs typeface="Arial" pitchFamily="34" charset="0"/>
                    </a:rPr>
                    <a:t>Resources</a:t>
                  </a:r>
                </a:p>
              </p:txBody>
            </p:sp>
            <p:sp>
              <p:nvSpPr>
                <p:cNvPr id="66" name="AutoShape 55"/>
                <p:cNvSpPr>
                  <a:spLocks noChangeArrowheads="1"/>
                </p:cNvSpPr>
                <p:nvPr/>
              </p:nvSpPr>
              <p:spPr bwMode="auto">
                <a:xfrm>
                  <a:off x="1878" y="1098"/>
                  <a:ext cx="480" cy="183"/>
                </a:xfrm>
                <a:prstGeom prst="roundRect">
                  <a:avLst>
                    <a:gd name="adj" fmla="val 36065"/>
                  </a:avLst>
                </a:prstGeom>
                <a:noFill/>
                <a:ln w="12700">
                  <a:solidFill>
                    <a:srgbClr val="58595B"/>
                  </a:solidFill>
                  <a:round/>
                  <a:headEnd/>
                  <a:tailEnd/>
                </a:ln>
              </p:spPr>
              <p:txBody>
                <a:bodyPr wrap="none"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56" name="Group 56"/>
              <p:cNvGrpSpPr>
                <a:grpSpLocks/>
              </p:cNvGrpSpPr>
              <p:nvPr/>
            </p:nvGrpSpPr>
            <p:grpSpPr bwMode="auto">
              <a:xfrm>
                <a:off x="3123" y="1899"/>
                <a:ext cx="460" cy="186"/>
                <a:chOff x="1876" y="1098"/>
                <a:chExt cx="493" cy="186"/>
              </a:xfrm>
            </p:grpSpPr>
            <p:sp>
              <p:nvSpPr>
                <p:cNvPr id="63" name="Text Box 57"/>
                <p:cNvSpPr txBox="1">
                  <a:spLocks noChangeArrowheads="1"/>
                </p:cNvSpPr>
                <p:nvPr/>
              </p:nvSpPr>
              <p:spPr bwMode="auto">
                <a:xfrm>
                  <a:off x="1908" y="1129"/>
                  <a:ext cx="430" cy="155"/>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Big Data &amp; Analytics</a:t>
                  </a:r>
                </a:p>
              </p:txBody>
            </p:sp>
            <p:sp>
              <p:nvSpPr>
                <p:cNvPr id="64" name="AutoShape 58"/>
                <p:cNvSpPr>
                  <a:spLocks noChangeArrowheads="1"/>
                </p:cNvSpPr>
                <p:nvPr/>
              </p:nvSpPr>
              <p:spPr bwMode="auto">
                <a:xfrm>
                  <a:off x="1876" y="1098"/>
                  <a:ext cx="493" cy="183"/>
                </a:xfrm>
                <a:prstGeom prst="roundRect">
                  <a:avLst>
                    <a:gd name="adj" fmla="val 36065"/>
                  </a:avLst>
                </a:prstGeom>
                <a:noFill/>
                <a:ln w="12700">
                  <a:solidFill>
                    <a:srgbClr val="58595B"/>
                  </a:solidFill>
                  <a:round/>
                  <a:headEnd/>
                  <a:tailEnd/>
                </a:ln>
              </p:spPr>
              <p:txBody>
                <a:bodyPr wrap="none"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57" name="Group 59"/>
              <p:cNvGrpSpPr>
                <a:grpSpLocks/>
              </p:cNvGrpSpPr>
              <p:nvPr/>
            </p:nvGrpSpPr>
            <p:grpSpPr bwMode="auto">
              <a:xfrm>
                <a:off x="3614" y="1899"/>
                <a:ext cx="457" cy="183"/>
                <a:chOff x="1882" y="1098"/>
                <a:chExt cx="490" cy="183"/>
              </a:xfrm>
            </p:grpSpPr>
            <p:sp>
              <p:nvSpPr>
                <p:cNvPr id="61" name="Text Box 60"/>
                <p:cNvSpPr txBox="1">
                  <a:spLocks noChangeArrowheads="1"/>
                </p:cNvSpPr>
                <p:nvPr/>
              </p:nvSpPr>
              <p:spPr bwMode="auto">
                <a:xfrm>
                  <a:off x="1908" y="1159"/>
                  <a:ext cx="426" cy="77"/>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Commerce</a:t>
                  </a:r>
                </a:p>
              </p:txBody>
            </p:sp>
            <p:sp>
              <p:nvSpPr>
                <p:cNvPr id="62" name="AutoShape 61"/>
                <p:cNvSpPr>
                  <a:spLocks noChangeArrowheads="1"/>
                </p:cNvSpPr>
                <p:nvPr/>
              </p:nvSpPr>
              <p:spPr bwMode="auto">
                <a:xfrm>
                  <a:off x="1882" y="1098"/>
                  <a:ext cx="490" cy="183"/>
                </a:xfrm>
                <a:prstGeom prst="roundRect">
                  <a:avLst>
                    <a:gd name="adj" fmla="val 36065"/>
                  </a:avLst>
                </a:prstGeom>
                <a:noFill/>
                <a:ln w="12700">
                  <a:solidFill>
                    <a:srgbClr val="58595B"/>
                  </a:solidFill>
                  <a:round/>
                  <a:headEnd/>
                  <a:tailEnd/>
                </a:ln>
              </p:spPr>
              <p:txBody>
                <a:bodyPr wrap="none"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58" name="Group 62"/>
              <p:cNvGrpSpPr>
                <a:grpSpLocks/>
              </p:cNvGrpSpPr>
              <p:nvPr/>
            </p:nvGrpSpPr>
            <p:grpSpPr bwMode="auto">
              <a:xfrm>
                <a:off x="4098" y="1899"/>
                <a:ext cx="453" cy="183"/>
                <a:chOff x="1878" y="1098"/>
                <a:chExt cx="486" cy="183"/>
              </a:xfrm>
            </p:grpSpPr>
            <p:sp>
              <p:nvSpPr>
                <p:cNvPr id="59" name="Text Box 63"/>
                <p:cNvSpPr txBox="1">
                  <a:spLocks noChangeArrowheads="1"/>
                </p:cNvSpPr>
                <p:nvPr/>
              </p:nvSpPr>
              <p:spPr bwMode="auto">
                <a:xfrm>
                  <a:off x="1909" y="1159"/>
                  <a:ext cx="425" cy="77"/>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Marketing</a:t>
                  </a:r>
                </a:p>
              </p:txBody>
            </p:sp>
            <p:sp>
              <p:nvSpPr>
                <p:cNvPr id="60" name="AutoShape 64"/>
                <p:cNvSpPr>
                  <a:spLocks noChangeArrowheads="1"/>
                </p:cNvSpPr>
                <p:nvPr/>
              </p:nvSpPr>
              <p:spPr bwMode="auto">
                <a:xfrm>
                  <a:off x="1878" y="1098"/>
                  <a:ext cx="486" cy="183"/>
                </a:xfrm>
                <a:prstGeom prst="roundRect">
                  <a:avLst>
                    <a:gd name="adj" fmla="val 36065"/>
                  </a:avLst>
                </a:prstGeom>
                <a:noFill/>
                <a:ln w="12700">
                  <a:solidFill>
                    <a:srgbClr val="58595B"/>
                  </a:solidFill>
                  <a:round/>
                  <a:headEnd/>
                  <a:tailEnd/>
                </a:ln>
              </p:spPr>
              <p:txBody>
                <a:bodyPr wrap="none" anchor="ctr"/>
                <a:lstStyle/>
                <a:p>
                  <a:pP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grpSp>
          <p:nvGrpSpPr>
            <p:cNvPr id="73" name="Group 65"/>
            <p:cNvGrpSpPr>
              <a:grpSpLocks/>
            </p:cNvGrpSpPr>
            <p:nvPr/>
          </p:nvGrpSpPr>
          <p:grpSpPr bwMode="auto">
            <a:xfrm>
              <a:off x="2468564" y="4179888"/>
              <a:ext cx="560917" cy="257175"/>
              <a:chOff x="1878" y="1098"/>
              <a:chExt cx="540" cy="183"/>
            </a:xfrm>
          </p:grpSpPr>
          <p:sp>
            <p:nvSpPr>
              <p:cNvPr id="74" name="Text Box 66"/>
              <p:cNvSpPr txBox="1">
                <a:spLocks noChangeArrowheads="1"/>
              </p:cNvSpPr>
              <p:nvPr/>
            </p:nvSpPr>
            <p:spPr bwMode="auto">
              <a:xfrm>
                <a:off x="1889" y="1141"/>
                <a:ext cx="529" cy="80"/>
              </a:xfrm>
              <a:prstGeom prst="rect">
                <a:avLst/>
              </a:prstGeom>
              <a:noFill/>
              <a:ln w="9525">
                <a:noFill/>
                <a:miter lim="800000"/>
                <a:headEnd/>
                <a:tailEnd/>
              </a:ln>
            </p:spPr>
            <p:txBody>
              <a:bodyPr wrap="square"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Development</a:t>
                </a:r>
              </a:p>
            </p:txBody>
          </p:sp>
          <p:sp>
            <p:nvSpPr>
              <p:cNvPr id="75" name="AutoShape 67"/>
              <p:cNvSpPr>
                <a:spLocks noChangeArrowheads="1"/>
              </p:cNvSpPr>
              <p:nvPr/>
            </p:nvSpPr>
            <p:spPr bwMode="auto">
              <a:xfrm>
                <a:off x="1878" y="1098"/>
                <a:ext cx="486" cy="183"/>
              </a:xfrm>
              <a:prstGeom prst="roundRect">
                <a:avLst>
                  <a:gd name="adj" fmla="val 36065"/>
                </a:avLst>
              </a:prstGeom>
              <a:noFill/>
              <a:ln w="12700">
                <a:solidFill>
                  <a:srgbClr val="58595B"/>
                </a:solidFill>
                <a:round/>
                <a:headEnd/>
                <a:tailEnd/>
              </a:ln>
            </p:spPr>
            <p:txBody>
              <a:bodyPr wrap="none"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76" name="Group 68"/>
            <p:cNvGrpSpPr>
              <a:grpSpLocks/>
            </p:cNvGrpSpPr>
            <p:nvPr/>
          </p:nvGrpSpPr>
          <p:grpSpPr bwMode="auto">
            <a:xfrm>
              <a:off x="3011488" y="4179888"/>
              <a:ext cx="504825" cy="261391"/>
              <a:chOff x="1878" y="1098"/>
              <a:chExt cx="486" cy="186"/>
            </a:xfrm>
          </p:grpSpPr>
          <p:sp>
            <p:nvSpPr>
              <p:cNvPr id="77" name="Text Box 69"/>
              <p:cNvSpPr txBox="1">
                <a:spLocks noChangeArrowheads="1"/>
              </p:cNvSpPr>
              <p:nvPr/>
            </p:nvSpPr>
            <p:spPr bwMode="auto">
              <a:xfrm>
                <a:off x="1909" y="1128"/>
                <a:ext cx="425" cy="156"/>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Big Data &amp; Analytics</a:t>
                </a:r>
              </a:p>
            </p:txBody>
          </p:sp>
          <p:sp>
            <p:nvSpPr>
              <p:cNvPr id="78" name="AutoShape 70"/>
              <p:cNvSpPr>
                <a:spLocks noChangeArrowheads="1"/>
              </p:cNvSpPr>
              <p:nvPr/>
            </p:nvSpPr>
            <p:spPr bwMode="auto">
              <a:xfrm>
                <a:off x="1878" y="1098"/>
                <a:ext cx="486" cy="183"/>
              </a:xfrm>
              <a:prstGeom prst="roundRect">
                <a:avLst>
                  <a:gd name="adj" fmla="val 36065"/>
                </a:avLst>
              </a:prstGeom>
              <a:noFill/>
              <a:ln w="12700">
                <a:solidFill>
                  <a:srgbClr val="58595B"/>
                </a:solidFill>
                <a:round/>
                <a:headEnd/>
                <a:tailEnd/>
              </a:ln>
            </p:spPr>
            <p:txBody>
              <a:bodyPr wrap="none"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79" name="Group 71"/>
            <p:cNvGrpSpPr>
              <a:grpSpLocks/>
            </p:cNvGrpSpPr>
            <p:nvPr/>
          </p:nvGrpSpPr>
          <p:grpSpPr bwMode="auto">
            <a:xfrm>
              <a:off x="3546475" y="4179888"/>
              <a:ext cx="517525" cy="257175"/>
              <a:chOff x="2145" y="1899"/>
              <a:chExt cx="464" cy="183"/>
            </a:xfrm>
          </p:grpSpPr>
          <p:sp>
            <p:nvSpPr>
              <p:cNvPr id="80" name="Text Box 72"/>
              <p:cNvSpPr txBox="1">
                <a:spLocks noChangeArrowheads="1"/>
              </p:cNvSpPr>
              <p:nvPr/>
            </p:nvSpPr>
            <p:spPr bwMode="auto">
              <a:xfrm>
                <a:off x="2145" y="1960"/>
                <a:ext cx="464" cy="78"/>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Security</a:t>
                </a:r>
              </a:p>
            </p:txBody>
          </p:sp>
          <p:sp>
            <p:nvSpPr>
              <p:cNvPr id="81" name="AutoShape 73"/>
              <p:cNvSpPr>
                <a:spLocks noChangeArrowheads="1"/>
              </p:cNvSpPr>
              <p:nvPr/>
            </p:nvSpPr>
            <p:spPr bwMode="auto">
              <a:xfrm>
                <a:off x="2151" y="1899"/>
                <a:ext cx="450" cy="183"/>
              </a:xfrm>
              <a:prstGeom prst="roundRect">
                <a:avLst>
                  <a:gd name="adj" fmla="val 36065"/>
                </a:avLst>
              </a:prstGeom>
              <a:noFill/>
              <a:ln w="12700">
                <a:solidFill>
                  <a:srgbClr val="58595B"/>
                </a:solidFill>
                <a:round/>
                <a:headEnd/>
                <a:tailEnd/>
              </a:ln>
            </p:spPr>
            <p:txBody>
              <a:bodyPr wrap="none"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82" name="Group 74"/>
            <p:cNvGrpSpPr>
              <a:grpSpLocks/>
            </p:cNvGrpSpPr>
            <p:nvPr/>
          </p:nvGrpSpPr>
          <p:grpSpPr bwMode="auto">
            <a:xfrm>
              <a:off x="4097338" y="4179888"/>
              <a:ext cx="506412" cy="257175"/>
              <a:chOff x="1878" y="1098"/>
              <a:chExt cx="486" cy="183"/>
            </a:xfrm>
          </p:grpSpPr>
          <p:sp>
            <p:nvSpPr>
              <p:cNvPr id="83" name="Text Box 75"/>
              <p:cNvSpPr txBox="1">
                <a:spLocks noChangeArrowheads="1"/>
              </p:cNvSpPr>
              <p:nvPr/>
            </p:nvSpPr>
            <p:spPr bwMode="auto">
              <a:xfrm>
                <a:off x="1908" y="1159"/>
                <a:ext cx="428" cy="78"/>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Integration</a:t>
                </a:r>
              </a:p>
            </p:txBody>
          </p:sp>
          <p:sp>
            <p:nvSpPr>
              <p:cNvPr id="84" name="AutoShape 76"/>
              <p:cNvSpPr>
                <a:spLocks noChangeArrowheads="1"/>
              </p:cNvSpPr>
              <p:nvPr/>
            </p:nvSpPr>
            <p:spPr bwMode="auto">
              <a:xfrm>
                <a:off x="1878" y="1098"/>
                <a:ext cx="486" cy="183"/>
              </a:xfrm>
              <a:prstGeom prst="roundRect">
                <a:avLst>
                  <a:gd name="adj" fmla="val 36065"/>
                </a:avLst>
              </a:prstGeom>
              <a:noFill/>
              <a:ln w="12700">
                <a:solidFill>
                  <a:srgbClr val="58595B"/>
                </a:solidFill>
                <a:round/>
                <a:headEnd/>
                <a:tailEnd/>
              </a:ln>
            </p:spPr>
            <p:txBody>
              <a:bodyPr wrap="none"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85" name="Group 77"/>
            <p:cNvGrpSpPr>
              <a:grpSpLocks/>
            </p:cNvGrpSpPr>
            <p:nvPr/>
          </p:nvGrpSpPr>
          <p:grpSpPr bwMode="auto">
            <a:xfrm>
              <a:off x="4637088" y="4179888"/>
              <a:ext cx="504825" cy="257175"/>
              <a:chOff x="1878" y="1098"/>
              <a:chExt cx="486" cy="183"/>
            </a:xfrm>
          </p:grpSpPr>
          <p:sp>
            <p:nvSpPr>
              <p:cNvPr id="86" name="Text Box 78"/>
              <p:cNvSpPr txBox="1">
                <a:spLocks noChangeArrowheads="1"/>
              </p:cNvSpPr>
              <p:nvPr/>
            </p:nvSpPr>
            <p:spPr bwMode="auto">
              <a:xfrm>
                <a:off x="1909" y="1159"/>
                <a:ext cx="425" cy="78"/>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Mobile</a:t>
                </a:r>
              </a:p>
            </p:txBody>
          </p:sp>
          <p:sp>
            <p:nvSpPr>
              <p:cNvPr id="87" name="AutoShape 79"/>
              <p:cNvSpPr>
                <a:spLocks noChangeArrowheads="1"/>
              </p:cNvSpPr>
              <p:nvPr/>
            </p:nvSpPr>
            <p:spPr bwMode="auto">
              <a:xfrm>
                <a:off x="1878" y="1098"/>
                <a:ext cx="486" cy="183"/>
              </a:xfrm>
              <a:prstGeom prst="roundRect">
                <a:avLst>
                  <a:gd name="adj" fmla="val 36065"/>
                </a:avLst>
              </a:prstGeom>
              <a:noFill/>
              <a:ln w="12700">
                <a:solidFill>
                  <a:srgbClr val="58595B"/>
                </a:solidFill>
                <a:round/>
                <a:headEnd/>
                <a:tailEnd/>
              </a:ln>
            </p:spPr>
            <p:txBody>
              <a:bodyPr wrap="none"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88" name="Group 80"/>
            <p:cNvGrpSpPr>
              <a:grpSpLocks/>
            </p:cNvGrpSpPr>
            <p:nvPr/>
          </p:nvGrpSpPr>
          <p:grpSpPr bwMode="auto">
            <a:xfrm>
              <a:off x="5180013" y="4179888"/>
              <a:ext cx="504825" cy="257175"/>
              <a:chOff x="1878" y="1098"/>
              <a:chExt cx="486" cy="183"/>
            </a:xfrm>
          </p:grpSpPr>
          <p:sp>
            <p:nvSpPr>
              <p:cNvPr id="89" name="Text Box 81"/>
              <p:cNvSpPr txBox="1">
                <a:spLocks noChangeArrowheads="1"/>
              </p:cNvSpPr>
              <p:nvPr/>
            </p:nvSpPr>
            <p:spPr bwMode="auto">
              <a:xfrm>
                <a:off x="1909" y="1159"/>
                <a:ext cx="428" cy="78"/>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Social</a:t>
                </a:r>
              </a:p>
            </p:txBody>
          </p:sp>
          <p:sp>
            <p:nvSpPr>
              <p:cNvPr id="90" name="AutoShape 82"/>
              <p:cNvSpPr>
                <a:spLocks noChangeArrowheads="1"/>
              </p:cNvSpPr>
              <p:nvPr/>
            </p:nvSpPr>
            <p:spPr bwMode="auto">
              <a:xfrm>
                <a:off x="1878" y="1098"/>
                <a:ext cx="486" cy="183"/>
              </a:xfrm>
              <a:prstGeom prst="roundRect">
                <a:avLst>
                  <a:gd name="adj" fmla="val 36065"/>
                </a:avLst>
              </a:prstGeom>
              <a:noFill/>
              <a:ln w="12700">
                <a:solidFill>
                  <a:srgbClr val="58595B"/>
                </a:solidFill>
                <a:round/>
                <a:headEnd/>
                <a:tailEnd/>
              </a:ln>
            </p:spPr>
            <p:txBody>
              <a:bodyPr wrap="none"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grpSp>
          <p:nvGrpSpPr>
            <p:cNvPr id="91" name="Group 83"/>
            <p:cNvGrpSpPr>
              <a:grpSpLocks/>
            </p:cNvGrpSpPr>
            <p:nvPr/>
          </p:nvGrpSpPr>
          <p:grpSpPr bwMode="auto">
            <a:xfrm>
              <a:off x="5724525" y="4179888"/>
              <a:ext cx="506413" cy="261391"/>
              <a:chOff x="1878" y="1098"/>
              <a:chExt cx="486" cy="186"/>
            </a:xfrm>
          </p:grpSpPr>
          <p:sp>
            <p:nvSpPr>
              <p:cNvPr id="92" name="Text Box 84"/>
              <p:cNvSpPr txBox="1">
                <a:spLocks noChangeArrowheads="1"/>
              </p:cNvSpPr>
              <p:nvPr/>
            </p:nvSpPr>
            <p:spPr bwMode="auto">
              <a:xfrm>
                <a:off x="1908" y="1128"/>
                <a:ext cx="428" cy="156"/>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675" kern="0" dirty="0">
                    <a:solidFill>
                      <a:srgbClr val="58595B"/>
                    </a:solidFill>
                    <a:latin typeface="+mn-lt"/>
                    <a:ea typeface="ヒラギノ角ゴ Pro W3" pitchFamily="-84" charset="-128"/>
                    <a:cs typeface="Arial" pitchFamily="34" charset="0"/>
                  </a:rPr>
                  <a:t>Traditional</a:t>
                </a:r>
                <a:br>
                  <a:rPr lang="en-US" altLang="en-US" sz="675" kern="0" dirty="0">
                    <a:solidFill>
                      <a:srgbClr val="58595B"/>
                    </a:solidFill>
                    <a:latin typeface="+mn-lt"/>
                    <a:ea typeface="ヒラギノ角ゴ Pro W3" pitchFamily="-84" charset="-128"/>
                    <a:cs typeface="Arial" pitchFamily="34" charset="0"/>
                  </a:rPr>
                </a:br>
                <a:r>
                  <a:rPr lang="en-US" altLang="en-US" sz="675" kern="0" dirty="0">
                    <a:solidFill>
                      <a:srgbClr val="58595B"/>
                    </a:solidFill>
                    <a:latin typeface="+mn-lt"/>
                    <a:ea typeface="ヒラギノ角ゴ Pro W3" pitchFamily="-84" charset="-128"/>
                    <a:cs typeface="Arial" pitchFamily="34" charset="0"/>
                  </a:rPr>
                  <a:t>Workloads</a:t>
                </a:r>
              </a:p>
            </p:txBody>
          </p:sp>
          <p:sp>
            <p:nvSpPr>
              <p:cNvPr id="93" name="AutoShape 85"/>
              <p:cNvSpPr>
                <a:spLocks noChangeArrowheads="1"/>
              </p:cNvSpPr>
              <p:nvPr/>
            </p:nvSpPr>
            <p:spPr bwMode="auto">
              <a:xfrm>
                <a:off x="1878" y="1098"/>
                <a:ext cx="486" cy="183"/>
              </a:xfrm>
              <a:prstGeom prst="roundRect">
                <a:avLst>
                  <a:gd name="adj" fmla="val 36065"/>
                </a:avLst>
              </a:prstGeom>
              <a:noFill/>
              <a:ln w="12700">
                <a:solidFill>
                  <a:srgbClr val="58595B"/>
                </a:solidFill>
                <a:round/>
                <a:headEnd/>
                <a:tailEnd/>
              </a:ln>
            </p:spPr>
            <p:txBody>
              <a:bodyPr wrap="none" anchor="ctr"/>
              <a:lstStyle/>
              <a:p>
                <a:pPr algn="ctr" eaLnBrk="1" fontAlgn="auto" hangingPunct="1">
                  <a:spcBef>
                    <a:spcPts val="0"/>
                  </a:spcBef>
                  <a:spcAft>
                    <a:spcPts val="0"/>
                  </a:spcAft>
                  <a:defRPr/>
                </a:pPr>
                <a:endParaRPr lang="en-US" altLang="en-US" kern="0" dirty="0">
                  <a:solidFill>
                    <a:sysClr val="windowText" lastClr="000000"/>
                  </a:solidFill>
                  <a:latin typeface="+mn-lt"/>
                  <a:ea typeface="ヒラギノ角ゴ Pro W3" pitchFamily="-84" charset="-128"/>
                  <a:cs typeface="Arial" pitchFamily="34" charset="0"/>
                </a:endParaRPr>
              </a:p>
            </p:txBody>
          </p:sp>
        </p:grpSp>
        <p:sp>
          <p:nvSpPr>
            <p:cNvPr id="94" name="Text Box 86"/>
            <p:cNvSpPr txBox="1">
              <a:spLocks noChangeArrowheads="1"/>
            </p:cNvSpPr>
            <p:nvPr/>
          </p:nvSpPr>
          <p:spPr bwMode="auto">
            <a:xfrm>
              <a:off x="2449513" y="3960813"/>
              <a:ext cx="2954337" cy="188559"/>
            </a:xfrm>
            <a:prstGeom prst="rect">
              <a:avLst/>
            </a:prstGeom>
            <a:noFill/>
            <a:ln w="9525">
              <a:noFill/>
              <a:miter lim="800000"/>
              <a:headEnd/>
              <a:tailEnd/>
            </a:ln>
          </p:spPr>
          <p:txBody>
            <a:bodyPr lIns="51423" tIns="25712" rIns="51423" bIns="25712">
              <a:spAutoFit/>
            </a:bodyPr>
            <a:lstStyle/>
            <a:p>
              <a:pPr eaLnBrk="1" fontAlgn="auto" hangingPunct="1">
                <a:spcBef>
                  <a:spcPts val="0"/>
                </a:spcBef>
                <a:spcAft>
                  <a:spcPts val="0"/>
                </a:spcAft>
                <a:defRPr/>
              </a:pPr>
              <a:r>
                <a:rPr lang="en-US" altLang="en-US" sz="825" kern="0" dirty="0">
                  <a:solidFill>
                    <a:srgbClr val="58595B"/>
                  </a:solidFill>
                  <a:latin typeface="+mn-lt"/>
                  <a:ea typeface="ヒラギノ角ゴ Pro W3" pitchFamily="-84" charset="-128"/>
                  <a:cs typeface="Arial" pitchFamily="34" charset="0"/>
                </a:rPr>
                <a:t>Built using open standards</a:t>
              </a:r>
            </a:p>
          </p:txBody>
        </p:sp>
        <p:grpSp>
          <p:nvGrpSpPr>
            <p:cNvPr id="95" name="Group 87"/>
            <p:cNvGrpSpPr>
              <a:grpSpLocks/>
            </p:cNvGrpSpPr>
            <p:nvPr/>
          </p:nvGrpSpPr>
          <p:grpSpPr bwMode="auto">
            <a:xfrm>
              <a:off x="2468563" y="5132388"/>
              <a:ext cx="1211262" cy="261937"/>
              <a:chOff x="1878" y="1098"/>
              <a:chExt cx="486" cy="183"/>
            </a:xfrm>
          </p:grpSpPr>
          <p:sp>
            <p:nvSpPr>
              <p:cNvPr id="96" name="Text Box 88"/>
              <p:cNvSpPr txBox="1">
                <a:spLocks noChangeArrowheads="1"/>
              </p:cNvSpPr>
              <p:nvPr/>
            </p:nvSpPr>
            <p:spPr bwMode="auto">
              <a:xfrm>
                <a:off x="1908" y="1149"/>
                <a:ext cx="426" cy="93"/>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825" kern="0" dirty="0">
                    <a:solidFill>
                      <a:srgbClr val="58595B"/>
                    </a:solidFill>
                    <a:latin typeface="+mn-lt"/>
                    <a:ea typeface="ヒラギノ角ゴ Pro W3" pitchFamily="-84" charset="-128"/>
                    <a:cs typeface="Arial" pitchFamily="34" charset="0"/>
                  </a:rPr>
                  <a:t>Compute</a:t>
                </a:r>
              </a:p>
            </p:txBody>
          </p:sp>
          <p:sp>
            <p:nvSpPr>
              <p:cNvPr id="97" name="AutoShape 89"/>
              <p:cNvSpPr>
                <a:spLocks noChangeArrowheads="1"/>
              </p:cNvSpPr>
              <p:nvPr/>
            </p:nvSpPr>
            <p:spPr bwMode="auto">
              <a:xfrm>
                <a:off x="1878" y="1098"/>
                <a:ext cx="486" cy="183"/>
              </a:xfrm>
              <a:prstGeom prst="roundRect">
                <a:avLst>
                  <a:gd name="adj" fmla="val 36065"/>
                </a:avLst>
              </a:prstGeom>
              <a:noFill/>
              <a:ln w="12700">
                <a:solidFill>
                  <a:srgbClr val="58595B"/>
                </a:solidFill>
                <a:round/>
                <a:headEnd/>
                <a:tailEnd/>
              </a:ln>
            </p:spPr>
            <p:txBody>
              <a:bodyPr wrap="none" anchor="ctr"/>
              <a:lstStyle/>
              <a:p>
                <a:pPr algn="ctr" eaLnBrk="1" fontAlgn="auto" hangingPunct="1">
                  <a:spcBef>
                    <a:spcPts val="0"/>
                  </a:spcBef>
                  <a:spcAft>
                    <a:spcPts val="0"/>
                  </a:spcAft>
                  <a:defRPr/>
                </a:pPr>
                <a:endParaRPr lang="en-US" altLang="en-US" sz="2700" kern="0" dirty="0">
                  <a:solidFill>
                    <a:sysClr val="windowText" lastClr="000000"/>
                  </a:solidFill>
                  <a:latin typeface="+mn-lt"/>
                  <a:ea typeface="ヒラギノ角ゴ Pro W3" pitchFamily="-84" charset="-128"/>
                  <a:cs typeface="Arial" pitchFamily="34" charset="0"/>
                </a:endParaRPr>
              </a:p>
            </p:txBody>
          </p:sp>
        </p:grpSp>
        <p:grpSp>
          <p:nvGrpSpPr>
            <p:cNvPr id="98" name="Group 90"/>
            <p:cNvGrpSpPr>
              <a:grpSpLocks/>
            </p:cNvGrpSpPr>
            <p:nvPr/>
          </p:nvGrpSpPr>
          <p:grpSpPr bwMode="auto">
            <a:xfrm>
              <a:off x="3733800" y="5132388"/>
              <a:ext cx="1204913" cy="261937"/>
              <a:chOff x="1878" y="1098"/>
              <a:chExt cx="486" cy="183"/>
            </a:xfrm>
          </p:grpSpPr>
          <p:sp>
            <p:nvSpPr>
              <p:cNvPr id="99" name="Text Box 91"/>
              <p:cNvSpPr txBox="1">
                <a:spLocks noChangeArrowheads="1"/>
              </p:cNvSpPr>
              <p:nvPr/>
            </p:nvSpPr>
            <p:spPr bwMode="auto">
              <a:xfrm>
                <a:off x="1908" y="1149"/>
                <a:ext cx="426" cy="93"/>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825" kern="0" dirty="0">
                    <a:solidFill>
                      <a:srgbClr val="58595B"/>
                    </a:solidFill>
                    <a:latin typeface="+mn-lt"/>
                    <a:ea typeface="ヒラギノ角ゴ Pro W3" pitchFamily="-84" charset="-128"/>
                    <a:cs typeface="Arial" pitchFamily="34" charset="0"/>
                  </a:rPr>
                  <a:t>Storage</a:t>
                </a:r>
              </a:p>
            </p:txBody>
          </p:sp>
          <p:sp>
            <p:nvSpPr>
              <p:cNvPr id="100" name="AutoShape 92"/>
              <p:cNvSpPr>
                <a:spLocks noChangeArrowheads="1"/>
              </p:cNvSpPr>
              <p:nvPr/>
            </p:nvSpPr>
            <p:spPr bwMode="auto">
              <a:xfrm>
                <a:off x="1878" y="1098"/>
                <a:ext cx="486" cy="183"/>
              </a:xfrm>
              <a:prstGeom prst="roundRect">
                <a:avLst>
                  <a:gd name="adj" fmla="val 36065"/>
                </a:avLst>
              </a:prstGeom>
              <a:noFill/>
              <a:ln w="12700">
                <a:solidFill>
                  <a:srgbClr val="58595B"/>
                </a:solidFill>
                <a:round/>
                <a:headEnd/>
                <a:tailEnd/>
              </a:ln>
            </p:spPr>
            <p:txBody>
              <a:bodyPr wrap="none" anchor="ctr"/>
              <a:lstStyle/>
              <a:p>
                <a:pPr algn="ctr" eaLnBrk="1" fontAlgn="auto" hangingPunct="1">
                  <a:spcBef>
                    <a:spcPts val="0"/>
                  </a:spcBef>
                  <a:spcAft>
                    <a:spcPts val="0"/>
                  </a:spcAft>
                  <a:defRPr/>
                </a:pPr>
                <a:endParaRPr lang="en-US" altLang="en-US" sz="2700" kern="0" dirty="0">
                  <a:solidFill>
                    <a:sysClr val="windowText" lastClr="000000"/>
                  </a:solidFill>
                  <a:latin typeface="+mn-lt"/>
                  <a:ea typeface="ヒラギノ角ゴ Pro W3" pitchFamily="-84" charset="-128"/>
                  <a:cs typeface="Arial" pitchFamily="34" charset="0"/>
                </a:endParaRPr>
              </a:p>
            </p:txBody>
          </p:sp>
        </p:grpSp>
        <p:grpSp>
          <p:nvGrpSpPr>
            <p:cNvPr id="101" name="Group 93"/>
            <p:cNvGrpSpPr>
              <a:grpSpLocks/>
            </p:cNvGrpSpPr>
            <p:nvPr/>
          </p:nvGrpSpPr>
          <p:grpSpPr bwMode="auto">
            <a:xfrm>
              <a:off x="5013325" y="5132388"/>
              <a:ext cx="1217613" cy="261937"/>
              <a:chOff x="1878" y="1098"/>
              <a:chExt cx="486" cy="183"/>
            </a:xfrm>
          </p:grpSpPr>
          <p:sp>
            <p:nvSpPr>
              <p:cNvPr id="102" name="Text Box 94"/>
              <p:cNvSpPr txBox="1">
                <a:spLocks noChangeArrowheads="1"/>
              </p:cNvSpPr>
              <p:nvPr/>
            </p:nvSpPr>
            <p:spPr bwMode="auto">
              <a:xfrm>
                <a:off x="1908" y="1149"/>
                <a:ext cx="426" cy="93"/>
              </a:xfrm>
              <a:prstGeom prst="rect">
                <a:avLst/>
              </a:prstGeom>
              <a:noFill/>
              <a:ln w="9525">
                <a:noFill/>
                <a:miter lim="800000"/>
                <a:headEnd/>
                <a:tailEnd/>
              </a:ln>
            </p:spPr>
            <p:txBody>
              <a:bodyPr lIns="0" tIns="0" rIns="0" bIns="0" anchor="ctr">
                <a:spAutoFit/>
              </a:bodyPr>
              <a:lstStyle/>
              <a:p>
                <a:pPr algn="ctr" eaLnBrk="1" fontAlgn="auto" hangingPunct="1">
                  <a:spcBef>
                    <a:spcPts val="0"/>
                  </a:spcBef>
                  <a:spcAft>
                    <a:spcPts val="0"/>
                  </a:spcAft>
                  <a:defRPr/>
                </a:pPr>
                <a:r>
                  <a:rPr lang="en-US" altLang="en-US" sz="825" kern="0" dirty="0">
                    <a:solidFill>
                      <a:srgbClr val="58595B"/>
                    </a:solidFill>
                    <a:latin typeface="+mn-lt"/>
                    <a:ea typeface="ヒラギノ角ゴ Pro W3" pitchFamily="-84" charset="-128"/>
                    <a:cs typeface="Arial" pitchFamily="34" charset="0"/>
                  </a:rPr>
                  <a:t>Networking</a:t>
                </a:r>
              </a:p>
            </p:txBody>
          </p:sp>
          <p:sp>
            <p:nvSpPr>
              <p:cNvPr id="103" name="AutoShape 95"/>
              <p:cNvSpPr>
                <a:spLocks noChangeArrowheads="1"/>
              </p:cNvSpPr>
              <p:nvPr/>
            </p:nvSpPr>
            <p:spPr bwMode="auto">
              <a:xfrm>
                <a:off x="1878" y="1098"/>
                <a:ext cx="486" cy="183"/>
              </a:xfrm>
              <a:prstGeom prst="roundRect">
                <a:avLst>
                  <a:gd name="adj" fmla="val 36065"/>
                </a:avLst>
              </a:prstGeom>
              <a:noFill/>
              <a:ln w="12700">
                <a:solidFill>
                  <a:srgbClr val="58595B"/>
                </a:solidFill>
                <a:round/>
                <a:headEnd/>
                <a:tailEnd/>
              </a:ln>
            </p:spPr>
            <p:txBody>
              <a:bodyPr wrap="none" anchor="ctr"/>
              <a:lstStyle/>
              <a:p>
                <a:pPr algn="ctr" eaLnBrk="1" fontAlgn="auto" hangingPunct="1">
                  <a:spcBef>
                    <a:spcPts val="0"/>
                  </a:spcBef>
                  <a:spcAft>
                    <a:spcPts val="0"/>
                  </a:spcAft>
                  <a:defRPr/>
                </a:pPr>
                <a:endParaRPr lang="en-US" altLang="en-US" sz="2700" kern="0" dirty="0">
                  <a:solidFill>
                    <a:sysClr val="windowText" lastClr="000000"/>
                  </a:solidFill>
                  <a:latin typeface="+mn-lt"/>
                  <a:ea typeface="ヒラギノ角ゴ Pro W3" pitchFamily="-84" charset="-128"/>
                  <a:cs typeface="Arial" pitchFamily="34" charset="0"/>
                </a:endParaRPr>
              </a:p>
            </p:txBody>
          </p:sp>
        </p:grpSp>
        <p:sp>
          <p:nvSpPr>
            <p:cNvPr id="104" name="Text Box 96"/>
            <p:cNvSpPr txBox="1">
              <a:spLocks noChangeArrowheads="1"/>
            </p:cNvSpPr>
            <p:nvPr/>
          </p:nvSpPr>
          <p:spPr bwMode="auto">
            <a:xfrm>
              <a:off x="2449513" y="4930775"/>
              <a:ext cx="2954337" cy="188559"/>
            </a:xfrm>
            <a:prstGeom prst="rect">
              <a:avLst/>
            </a:prstGeom>
            <a:noFill/>
            <a:ln w="9525">
              <a:noFill/>
              <a:miter lim="800000"/>
              <a:headEnd/>
              <a:tailEnd/>
            </a:ln>
          </p:spPr>
          <p:txBody>
            <a:bodyPr lIns="51423" tIns="25712" rIns="51423" bIns="25712">
              <a:spAutoFit/>
            </a:bodyPr>
            <a:lstStyle/>
            <a:p>
              <a:pPr eaLnBrk="1" fontAlgn="auto" hangingPunct="1">
                <a:spcBef>
                  <a:spcPts val="0"/>
                </a:spcBef>
                <a:spcAft>
                  <a:spcPts val="0"/>
                </a:spcAft>
                <a:defRPr/>
              </a:pPr>
              <a:r>
                <a:rPr lang="en-US" altLang="en-US" sz="825" kern="0" dirty="0">
                  <a:solidFill>
                    <a:srgbClr val="58595B"/>
                  </a:solidFill>
                  <a:latin typeface="+mn-lt"/>
                  <a:ea typeface="ヒラギノ角ゴ Pro W3" pitchFamily="-84" charset="-128"/>
                  <a:cs typeface="Arial" pitchFamily="34" charset="0"/>
                </a:rPr>
                <a:t>Built using open standards</a:t>
              </a:r>
            </a:p>
          </p:txBody>
        </p:sp>
        <p:sp>
          <p:nvSpPr>
            <p:cNvPr id="105" name="Line 100"/>
            <p:cNvSpPr>
              <a:spLocks noChangeShapeType="1"/>
            </p:cNvSpPr>
            <p:nvPr/>
          </p:nvSpPr>
          <p:spPr bwMode="auto">
            <a:xfrm>
              <a:off x="6337300" y="2322513"/>
              <a:ext cx="80963" cy="0"/>
            </a:xfrm>
            <a:prstGeom prst="line">
              <a:avLst/>
            </a:prstGeom>
            <a:noFill/>
            <a:ln w="12700" cap="rnd">
              <a:solidFill>
                <a:srgbClr val="003E68"/>
              </a:solidFill>
              <a:prstDash val="sysDot"/>
              <a:round/>
              <a:headEnd/>
              <a:tailEnd/>
            </a:ln>
          </p:spPr>
          <p:txBody>
            <a:bodyPr lIns="51423" tIns="25712" rIns="51423" bIns="25712"/>
            <a:lstStyle/>
            <a:p>
              <a:pPr eaLnBrk="1" fontAlgn="auto" hangingPunct="1">
                <a:spcBef>
                  <a:spcPts val="0"/>
                </a:spcBef>
                <a:spcAft>
                  <a:spcPts val="0"/>
                </a:spcAft>
                <a:defRPr/>
              </a:pPr>
              <a:endParaRPr lang="en-US" sz="825" kern="0" dirty="0">
                <a:solidFill>
                  <a:sysClr val="windowText" lastClr="000000"/>
                </a:solidFill>
                <a:latin typeface="+mn-lt"/>
                <a:ea typeface="ヒラギノ角ゴ Pro W3" pitchFamily="-84" charset="-128"/>
                <a:cs typeface="Arial" pitchFamily="34" charset="0"/>
              </a:endParaRPr>
            </a:p>
          </p:txBody>
        </p:sp>
        <p:sp>
          <p:nvSpPr>
            <p:cNvPr id="106" name="Line 101"/>
            <p:cNvSpPr>
              <a:spLocks noChangeShapeType="1"/>
            </p:cNvSpPr>
            <p:nvPr/>
          </p:nvSpPr>
          <p:spPr bwMode="auto">
            <a:xfrm>
              <a:off x="6337300" y="3238500"/>
              <a:ext cx="80963" cy="0"/>
            </a:xfrm>
            <a:prstGeom prst="line">
              <a:avLst/>
            </a:prstGeom>
            <a:noFill/>
            <a:ln w="12700" cap="rnd">
              <a:solidFill>
                <a:srgbClr val="003E68"/>
              </a:solidFill>
              <a:prstDash val="sysDot"/>
              <a:round/>
              <a:headEnd/>
              <a:tailEnd/>
            </a:ln>
          </p:spPr>
          <p:txBody>
            <a:bodyPr lIns="51423" tIns="25712" rIns="51423" bIns="25712"/>
            <a:lstStyle/>
            <a:p>
              <a:pPr eaLnBrk="1" fontAlgn="auto" hangingPunct="1">
                <a:spcBef>
                  <a:spcPts val="0"/>
                </a:spcBef>
                <a:spcAft>
                  <a:spcPts val="0"/>
                </a:spcAft>
                <a:defRPr/>
              </a:pPr>
              <a:endParaRPr lang="en-US" sz="825" kern="0" dirty="0">
                <a:solidFill>
                  <a:sysClr val="windowText" lastClr="000000"/>
                </a:solidFill>
                <a:latin typeface="+mn-lt"/>
                <a:ea typeface="ヒラギノ角ゴ Pro W3" pitchFamily="-84" charset="-128"/>
                <a:cs typeface="Arial" pitchFamily="34" charset="0"/>
              </a:endParaRPr>
            </a:p>
          </p:txBody>
        </p:sp>
        <p:sp>
          <p:nvSpPr>
            <p:cNvPr id="107" name="Text Box 102"/>
            <p:cNvSpPr txBox="1">
              <a:spLocks noChangeArrowheads="1"/>
            </p:cNvSpPr>
            <p:nvPr/>
          </p:nvSpPr>
          <p:spPr bwMode="auto">
            <a:xfrm>
              <a:off x="6438900" y="1957388"/>
              <a:ext cx="1049527" cy="188559"/>
            </a:xfrm>
            <a:prstGeom prst="rect">
              <a:avLst/>
            </a:prstGeom>
            <a:noFill/>
            <a:ln w="9525">
              <a:noFill/>
              <a:miter lim="800000"/>
              <a:headEnd/>
              <a:tailEnd/>
            </a:ln>
          </p:spPr>
          <p:txBody>
            <a:bodyPr wrap="none"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Smarter Commerce</a:t>
              </a:r>
            </a:p>
          </p:txBody>
        </p:sp>
        <p:sp>
          <p:nvSpPr>
            <p:cNvPr id="108" name="Text Box 103"/>
            <p:cNvSpPr txBox="1">
              <a:spLocks noChangeArrowheads="1"/>
            </p:cNvSpPr>
            <p:nvPr/>
          </p:nvSpPr>
          <p:spPr bwMode="auto">
            <a:xfrm>
              <a:off x="6438900" y="2243138"/>
              <a:ext cx="961391" cy="188559"/>
            </a:xfrm>
            <a:prstGeom prst="rect">
              <a:avLst/>
            </a:prstGeom>
            <a:noFill/>
            <a:ln w="9525">
              <a:noFill/>
              <a:miter lim="800000"/>
              <a:headEnd/>
              <a:tailEnd/>
            </a:ln>
          </p:spPr>
          <p:txBody>
            <a:bodyPr wrap="none"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Smarter Analytics</a:t>
              </a:r>
            </a:p>
          </p:txBody>
        </p:sp>
        <p:sp>
          <p:nvSpPr>
            <p:cNvPr id="109" name="Text Box 104"/>
            <p:cNvSpPr txBox="1">
              <a:spLocks noChangeArrowheads="1"/>
            </p:cNvSpPr>
            <p:nvPr/>
          </p:nvSpPr>
          <p:spPr bwMode="auto">
            <a:xfrm>
              <a:off x="6438900" y="2525713"/>
              <a:ext cx="813505" cy="188559"/>
            </a:xfrm>
            <a:prstGeom prst="rect">
              <a:avLst/>
            </a:prstGeom>
            <a:noFill/>
            <a:ln w="9525">
              <a:noFill/>
              <a:miter lim="800000"/>
              <a:headEnd/>
              <a:tailEnd/>
            </a:ln>
          </p:spPr>
          <p:txBody>
            <a:bodyPr wrap="none"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Smarter Cities</a:t>
              </a:r>
            </a:p>
          </p:txBody>
        </p:sp>
        <p:sp>
          <p:nvSpPr>
            <p:cNvPr id="110" name="Text Box 105"/>
            <p:cNvSpPr txBox="1">
              <a:spLocks noChangeArrowheads="1"/>
            </p:cNvSpPr>
            <p:nvPr/>
          </p:nvSpPr>
          <p:spPr bwMode="auto">
            <a:xfrm>
              <a:off x="6438900" y="2811463"/>
              <a:ext cx="1015169" cy="188559"/>
            </a:xfrm>
            <a:prstGeom prst="rect">
              <a:avLst/>
            </a:prstGeom>
            <a:noFill/>
            <a:ln w="9525">
              <a:noFill/>
              <a:miter lim="800000"/>
              <a:headEnd/>
              <a:tailEnd/>
            </a:ln>
          </p:spPr>
          <p:txBody>
            <a:bodyPr wrap="none"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Smarter Workforce</a:t>
              </a:r>
            </a:p>
          </p:txBody>
        </p:sp>
        <p:sp>
          <p:nvSpPr>
            <p:cNvPr id="111" name="Text Box 106"/>
            <p:cNvSpPr txBox="1">
              <a:spLocks noChangeArrowheads="1"/>
            </p:cNvSpPr>
            <p:nvPr/>
          </p:nvSpPr>
          <p:spPr bwMode="auto">
            <a:xfrm>
              <a:off x="6438900" y="3097213"/>
              <a:ext cx="940478" cy="188559"/>
            </a:xfrm>
            <a:prstGeom prst="rect">
              <a:avLst/>
            </a:prstGeom>
            <a:noFill/>
            <a:ln w="9525">
              <a:noFill/>
              <a:miter lim="800000"/>
              <a:headEnd/>
              <a:tailEnd/>
            </a:ln>
          </p:spPr>
          <p:txBody>
            <a:bodyPr wrap="none"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Watson solutions</a:t>
              </a:r>
            </a:p>
          </p:txBody>
        </p:sp>
        <p:sp>
          <p:nvSpPr>
            <p:cNvPr id="112" name="Text Box 107"/>
            <p:cNvSpPr txBox="1">
              <a:spLocks noChangeArrowheads="1"/>
            </p:cNvSpPr>
            <p:nvPr/>
          </p:nvSpPr>
          <p:spPr bwMode="auto">
            <a:xfrm>
              <a:off x="6438900" y="3386138"/>
              <a:ext cx="995750" cy="188559"/>
            </a:xfrm>
            <a:prstGeom prst="rect">
              <a:avLst/>
            </a:prstGeom>
            <a:noFill/>
            <a:ln w="9525">
              <a:noFill/>
              <a:miter lim="800000"/>
              <a:headEnd/>
              <a:tailEnd/>
            </a:ln>
          </p:spPr>
          <p:txBody>
            <a:bodyPr wrap="none"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Software solutions</a:t>
              </a:r>
            </a:p>
          </p:txBody>
        </p:sp>
        <p:grpSp>
          <p:nvGrpSpPr>
            <p:cNvPr id="113" name="Group 108"/>
            <p:cNvGrpSpPr>
              <a:grpSpLocks/>
            </p:cNvGrpSpPr>
            <p:nvPr/>
          </p:nvGrpSpPr>
          <p:grpSpPr bwMode="auto">
            <a:xfrm>
              <a:off x="6424613" y="3703638"/>
              <a:ext cx="368300" cy="962025"/>
              <a:chOff x="4725" y="864"/>
              <a:chExt cx="330" cy="1305"/>
            </a:xfrm>
          </p:grpSpPr>
          <p:sp>
            <p:nvSpPr>
              <p:cNvPr id="114" name="AutoShape 109"/>
              <p:cNvSpPr>
                <a:spLocks noChangeArrowheads="1"/>
              </p:cNvSpPr>
              <p:nvPr/>
            </p:nvSpPr>
            <p:spPr bwMode="auto">
              <a:xfrm>
                <a:off x="4725" y="905"/>
                <a:ext cx="309" cy="1225"/>
              </a:xfrm>
              <a:prstGeom prst="roundRect">
                <a:avLst>
                  <a:gd name="adj" fmla="val 16667"/>
                </a:avLst>
              </a:prstGeom>
              <a:noFill/>
              <a:ln w="12700" cap="rnd">
                <a:solidFill>
                  <a:srgbClr val="003E68"/>
                </a:solidFill>
                <a:prstDash val="sysDot"/>
                <a:round/>
                <a:headEnd/>
                <a:tailEnd/>
              </a:ln>
            </p:spPr>
            <p:txBody>
              <a:bodyPr wrap="none" anchor="ctr"/>
              <a:lstStyle/>
              <a:p>
                <a:pPr eaLnBrk="1" fontAlgn="auto" hangingPunct="1">
                  <a:spcBef>
                    <a:spcPts val="0"/>
                  </a:spcBef>
                  <a:spcAft>
                    <a:spcPts val="0"/>
                  </a:spcAft>
                  <a:defRPr/>
                </a:pPr>
                <a:endParaRPr lang="en-US" altLang="en-US" sz="825" kern="0" dirty="0">
                  <a:solidFill>
                    <a:sysClr val="windowText" lastClr="000000"/>
                  </a:solidFill>
                  <a:latin typeface="+mn-lt"/>
                  <a:ea typeface="ヒラギノ角ゴ Pro W3" pitchFamily="-84" charset="-128"/>
                  <a:cs typeface="Arial" pitchFamily="34" charset="0"/>
                </a:endParaRPr>
              </a:p>
            </p:txBody>
          </p:sp>
          <p:sp>
            <p:nvSpPr>
              <p:cNvPr id="115" name="Rectangle 114"/>
              <p:cNvSpPr>
                <a:spLocks noChangeArrowheads="1"/>
              </p:cNvSpPr>
              <p:nvPr/>
            </p:nvSpPr>
            <p:spPr bwMode="auto">
              <a:xfrm>
                <a:off x="4809" y="864"/>
                <a:ext cx="246" cy="1305"/>
              </a:xfrm>
              <a:prstGeom prst="rect">
                <a:avLst/>
              </a:prstGeom>
              <a:solidFill>
                <a:srgbClr val="FFFFFF"/>
              </a:solidFill>
              <a:ln w="9525">
                <a:noFill/>
                <a:miter lim="800000"/>
                <a:headEnd/>
                <a:tailEnd/>
              </a:ln>
            </p:spPr>
            <p:txBody>
              <a:bodyPr wrap="none" anchor="ctr"/>
              <a:lstStyle/>
              <a:p>
                <a:pPr eaLnBrk="1" fontAlgn="auto" hangingPunct="1">
                  <a:spcBef>
                    <a:spcPts val="0"/>
                  </a:spcBef>
                  <a:spcAft>
                    <a:spcPts val="0"/>
                  </a:spcAft>
                  <a:defRPr/>
                </a:pPr>
                <a:endParaRPr lang="en-US" altLang="en-US" sz="825" kern="0" dirty="0">
                  <a:solidFill>
                    <a:sysClr val="windowText" lastClr="000000"/>
                  </a:solidFill>
                  <a:latin typeface="+mn-lt"/>
                  <a:ea typeface="ヒラギノ角ゴ Pro W3" pitchFamily="-84" charset="-128"/>
                  <a:cs typeface="Arial" pitchFamily="34" charset="0"/>
                </a:endParaRPr>
              </a:p>
            </p:txBody>
          </p:sp>
        </p:grpSp>
        <p:sp>
          <p:nvSpPr>
            <p:cNvPr id="116" name="Line 111"/>
            <p:cNvSpPr>
              <a:spLocks noChangeShapeType="1"/>
            </p:cNvSpPr>
            <p:nvPr/>
          </p:nvSpPr>
          <p:spPr bwMode="auto">
            <a:xfrm>
              <a:off x="6337300" y="4173538"/>
              <a:ext cx="80963" cy="0"/>
            </a:xfrm>
            <a:prstGeom prst="line">
              <a:avLst/>
            </a:prstGeom>
            <a:noFill/>
            <a:ln w="12700" cap="rnd">
              <a:solidFill>
                <a:srgbClr val="003E68"/>
              </a:solidFill>
              <a:prstDash val="sysDot"/>
              <a:round/>
              <a:headEnd/>
              <a:tailEnd/>
            </a:ln>
          </p:spPr>
          <p:txBody>
            <a:bodyPr lIns="51423" tIns="25712" rIns="51423" bIns="25712"/>
            <a:lstStyle/>
            <a:p>
              <a:pPr eaLnBrk="1" fontAlgn="auto" hangingPunct="1">
                <a:spcBef>
                  <a:spcPts val="0"/>
                </a:spcBef>
                <a:spcAft>
                  <a:spcPts val="0"/>
                </a:spcAft>
                <a:defRPr/>
              </a:pPr>
              <a:endParaRPr lang="en-US" sz="825" kern="0" dirty="0">
                <a:solidFill>
                  <a:sysClr val="windowText" lastClr="000000"/>
                </a:solidFill>
                <a:latin typeface="+mn-lt"/>
                <a:ea typeface="ヒラギノ角ゴ Pro W3" pitchFamily="-84" charset="-128"/>
                <a:cs typeface="Arial" pitchFamily="34" charset="0"/>
              </a:endParaRPr>
            </a:p>
          </p:txBody>
        </p:sp>
        <p:sp>
          <p:nvSpPr>
            <p:cNvPr id="117" name="Text Box 112"/>
            <p:cNvSpPr txBox="1">
              <a:spLocks noChangeArrowheads="1"/>
            </p:cNvSpPr>
            <p:nvPr/>
          </p:nvSpPr>
          <p:spPr bwMode="auto">
            <a:xfrm>
              <a:off x="6438900" y="4457700"/>
              <a:ext cx="1497013" cy="188559"/>
            </a:xfrm>
            <a:prstGeom prst="rect">
              <a:avLst/>
            </a:prstGeom>
            <a:noFill/>
            <a:ln w="9525">
              <a:noFill/>
              <a:miter lim="800000"/>
              <a:headEnd/>
              <a:tailEnd/>
            </a:ln>
          </p:spPr>
          <p:txBody>
            <a:bodyPr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Middleware solutions</a:t>
              </a:r>
            </a:p>
          </p:txBody>
        </p:sp>
        <p:sp>
          <p:nvSpPr>
            <p:cNvPr id="118" name="Text Box 6"/>
            <p:cNvSpPr txBox="1">
              <a:spLocks noChangeArrowheads="1"/>
            </p:cNvSpPr>
            <p:nvPr/>
          </p:nvSpPr>
          <p:spPr bwMode="auto">
            <a:xfrm>
              <a:off x="3145444" y="5532438"/>
              <a:ext cx="3168044" cy="346716"/>
            </a:xfrm>
            <a:prstGeom prst="rect">
              <a:avLst/>
            </a:prstGeom>
            <a:noFill/>
            <a:ln w="9525">
              <a:noFill/>
              <a:miter lim="800000"/>
              <a:headEnd/>
              <a:tailEnd/>
            </a:ln>
          </p:spPr>
          <p:txBody>
            <a:bodyPr wrap="none" lIns="51423" tIns="25712" rIns="51423" bIns="25712">
              <a:spAutoFit/>
            </a:bodyPr>
            <a:lstStyle/>
            <a:p>
              <a:pPr algn="r" eaLnBrk="1" fontAlgn="auto" hangingPunct="1">
                <a:spcBef>
                  <a:spcPts val="0"/>
                </a:spcBef>
                <a:spcAft>
                  <a:spcPts val="0"/>
                </a:spcAft>
                <a:defRPr/>
              </a:pPr>
              <a:r>
                <a:rPr lang="en-US" altLang="en-US" kern="0" dirty="0">
                  <a:solidFill>
                    <a:srgbClr val="58595B"/>
                  </a:solidFill>
                  <a:latin typeface="+mn-lt"/>
                  <a:ea typeface="ヒラギノ角ゴ Pro W3" pitchFamily="-84" charset="-128"/>
                  <a:cs typeface="Arial" pitchFamily="34" charset="0"/>
                </a:rPr>
                <a:t>Public. Private. Dynamic Hybrid.</a:t>
              </a:r>
            </a:p>
          </p:txBody>
        </p:sp>
        <p:sp>
          <p:nvSpPr>
            <p:cNvPr id="119" name="Text Box 112"/>
            <p:cNvSpPr txBox="1">
              <a:spLocks noChangeArrowheads="1"/>
            </p:cNvSpPr>
            <p:nvPr/>
          </p:nvSpPr>
          <p:spPr bwMode="auto">
            <a:xfrm>
              <a:off x="6438900" y="4160838"/>
              <a:ext cx="1549400" cy="322384"/>
            </a:xfrm>
            <a:prstGeom prst="rect">
              <a:avLst/>
            </a:prstGeom>
            <a:noFill/>
            <a:ln w="9525">
              <a:noFill/>
              <a:miter lim="800000"/>
              <a:headEnd/>
              <a:tailEnd/>
            </a:ln>
          </p:spPr>
          <p:txBody>
            <a:bodyPr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Managed Infrastructure Private Cloud</a:t>
              </a:r>
            </a:p>
          </p:txBody>
        </p:sp>
        <p:sp>
          <p:nvSpPr>
            <p:cNvPr id="120" name="Text Box 112"/>
            <p:cNvSpPr txBox="1">
              <a:spLocks noChangeArrowheads="1"/>
            </p:cNvSpPr>
            <p:nvPr/>
          </p:nvSpPr>
          <p:spPr bwMode="auto">
            <a:xfrm>
              <a:off x="6438900" y="3862388"/>
              <a:ext cx="1497013" cy="322384"/>
            </a:xfrm>
            <a:prstGeom prst="rect">
              <a:avLst/>
            </a:prstGeom>
            <a:noFill/>
            <a:ln w="9525">
              <a:noFill/>
              <a:miter lim="800000"/>
              <a:headEnd/>
              <a:tailEnd/>
            </a:ln>
          </p:spPr>
          <p:txBody>
            <a:bodyPr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Modular Automated Management</a:t>
              </a:r>
            </a:p>
          </p:txBody>
        </p:sp>
        <p:sp>
          <p:nvSpPr>
            <p:cNvPr id="124" name="Rectangle 4"/>
            <p:cNvSpPr>
              <a:spLocks noChangeArrowheads="1"/>
            </p:cNvSpPr>
            <p:nvPr/>
          </p:nvSpPr>
          <p:spPr bwMode="auto">
            <a:xfrm>
              <a:off x="1589088" y="1609725"/>
              <a:ext cx="6259512" cy="201613"/>
            </a:xfrm>
            <a:prstGeom prst="rect">
              <a:avLst/>
            </a:prstGeom>
            <a:noFill/>
            <a:ln>
              <a:noFill/>
            </a:ln>
            <a:extLst>
              <a:ext uri="{909E8E84-426E-40DD-AFC4-6F175D3DCCD1}">
                <a14:hiddenFill xmlns:a14="http://schemas.microsoft.com/office/drawing/2010/main">
                  <a:solidFill>
                    <a:srgbClr val="003F69"/>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5428" rIns="0" bIns="15428"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defRPr>
              </a:lvl2pPr>
              <a:lvl3pPr marL="1143000" indent="-228600">
                <a:buClr>
                  <a:schemeClr val="tx1"/>
                </a:buClr>
                <a:buChar char="•"/>
                <a:defRPr sz="1600">
                  <a:solidFill>
                    <a:schemeClr val="tx1"/>
                  </a:solidFill>
                  <a:latin typeface="Arial" panose="020B0604020202020204" pitchFamily="34" charset="0"/>
                </a:defRPr>
              </a:lvl3pPr>
              <a:lvl4pPr marL="1600200" indent="-228600">
                <a:spcBef>
                  <a:spcPct val="20000"/>
                </a:spcBef>
                <a:buClr>
                  <a:schemeClr val="bg1"/>
                </a:buClr>
                <a:defRPr sz="1600">
                  <a:solidFill>
                    <a:schemeClr val="bg1"/>
                  </a:solidFill>
                  <a:latin typeface="Arial" panose="020B0604020202020204" pitchFamily="34" charset="0"/>
                </a:defRPr>
              </a:lvl4pPr>
              <a:lvl5pPr marL="2057400" indent="-228600">
                <a:spcBef>
                  <a:spcPct val="20000"/>
                </a:spcBef>
                <a:buClr>
                  <a:schemeClr val="bg1"/>
                </a:buClr>
                <a:buChar char="»"/>
                <a:defRPr sz="1600">
                  <a:solidFill>
                    <a:schemeClr val="bg1"/>
                  </a:solidFill>
                  <a:latin typeface="Arial" panose="020B0604020202020204"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9pPr>
            </a:lstStyle>
            <a:p>
              <a:pPr algn="ctr" eaLnBrk="1" hangingPunct="1">
                <a:spcBef>
                  <a:spcPct val="0"/>
                </a:spcBef>
                <a:buClr>
                  <a:srgbClr val="000000"/>
                </a:buClr>
                <a:buFont typeface="Wingdings" panose="05000000000000000000" pitchFamily="2" charset="2"/>
                <a:buNone/>
                <a:defRPr/>
              </a:pPr>
              <a:r>
                <a:rPr lang="en-US" altLang="en-US" sz="1050" b="1">
                  <a:solidFill>
                    <a:srgbClr val="FFFFFF"/>
                  </a:solidFill>
                  <a:cs typeface="Arial" panose="020B0604020202020204" pitchFamily="34" charset="0"/>
                </a:rPr>
                <a:t>IBM Cloud Services Portfolio</a:t>
              </a:r>
            </a:p>
          </p:txBody>
        </p:sp>
        <p:sp>
          <p:nvSpPr>
            <p:cNvPr id="125" name="Text Box 112"/>
            <p:cNvSpPr txBox="1">
              <a:spLocks noChangeArrowheads="1"/>
            </p:cNvSpPr>
            <p:nvPr/>
          </p:nvSpPr>
          <p:spPr bwMode="auto">
            <a:xfrm>
              <a:off x="6438900" y="3703638"/>
              <a:ext cx="1497013" cy="188559"/>
            </a:xfrm>
            <a:prstGeom prst="rect">
              <a:avLst/>
            </a:prstGeom>
            <a:noFill/>
            <a:ln w="9525">
              <a:noFill/>
              <a:miter lim="800000"/>
              <a:headEnd/>
              <a:tailEnd/>
            </a:ln>
          </p:spPr>
          <p:txBody>
            <a:bodyPr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err="1">
                  <a:solidFill>
                    <a:srgbClr val="003E68"/>
                  </a:solidFill>
                  <a:latin typeface="+mn-lt"/>
                  <a:ea typeface="ヒラギノ角ゴ Pro W3" pitchFamily="-84" charset="-128"/>
                  <a:cs typeface="Arial" pitchFamily="34" charset="0"/>
                </a:rPr>
                <a:t>Bluemix</a:t>
              </a:r>
              <a:endParaRPr lang="en-US" altLang="en-US" sz="825" kern="0" dirty="0">
                <a:solidFill>
                  <a:srgbClr val="003E68"/>
                </a:solidFill>
                <a:latin typeface="+mn-lt"/>
                <a:ea typeface="ヒラギノ角ゴ Pro W3" pitchFamily="-84" charset="-128"/>
                <a:cs typeface="Arial" pitchFamily="34" charset="0"/>
              </a:endParaRPr>
            </a:p>
          </p:txBody>
        </p:sp>
        <p:grpSp>
          <p:nvGrpSpPr>
            <p:cNvPr id="126" name="Group 133"/>
            <p:cNvGrpSpPr>
              <a:grpSpLocks/>
            </p:cNvGrpSpPr>
            <p:nvPr/>
          </p:nvGrpSpPr>
          <p:grpSpPr bwMode="auto">
            <a:xfrm>
              <a:off x="6446838" y="4594224"/>
              <a:ext cx="1497012" cy="1281233"/>
              <a:chOff x="7061200" y="5119050"/>
              <a:chExt cx="1995488" cy="1707064"/>
            </a:xfrm>
          </p:grpSpPr>
          <p:sp>
            <p:nvSpPr>
              <p:cNvPr id="127" name="Text Box 117"/>
              <p:cNvSpPr txBox="1">
                <a:spLocks noChangeArrowheads="1"/>
              </p:cNvSpPr>
              <p:nvPr/>
            </p:nvSpPr>
            <p:spPr bwMode="auto">
              <a:xfrm>
                <a:off x="7061200" y="5119050"/>
                <a:ext cx="813581" cy="251229"/>
              </a:xfrm>
              <a:prstGeom prst="rect">
                <a:avLst/>
              </a:prstGeom>
              <a:noFill/>
              <a:ln w="9525">
                <a:noFill/>
                <a:miter lim="800000"/>
                <a:headEnd/>
                <a:tailEnd/>
              </a:ln>
            </p:spPr>
            <p:txBody>
              <a:bodyPr wrap="none"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SoftLayer</a:t>
                </a:r>
              </a:p>
            </p:txBody>
          </p:sp>
          <p:sp>
            <p:nvSpPr>
              <p:cNvPr id="128" name="Text Box 118"/>
              <p:cNvSpPr txBox="1">
                <a:spLocks noChangeArrowheads="1"/>
              </p:cNvSpPr>
              <p:nvPr/>
            </p:nvSpPr>
            <p:spPr bwMode="auto">
              <a:xfrm>
                <a:off x="7061200" y="5339024"/>
                <a:ext cx="1995488" cy="251229"/>
              </a:xfrm>
              <a:prstGeom prst="rect">
                <a:avLst/>
              </a:prstGeom>
              <a:noFill/>
              <a:ln w="9525">
                <a:noFill/>
                <a:miter lim="800000"/>
                <a:headEnd/>
                <a:tailEnd/>
              </a:ln>
            </p:spPr>
            <p:txBody>
              <a:bodyPr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IBM Cloud Managed Services</a:t>
                </a:r>
              </a:p>
            </p:txBody>
          </p:sp>
          <p:sp>
            <p:nvSpPr>
              <p:cNvPr id="129" name="Text Box 112"/>
              <p:cNvSpPr txBox="1">
                <a:spLocks noChangeArrowheads="1"/>
              </p:cNvSpPr>
              <p:nvPr/>
            </p:nvSpPr>
            <p:spPr bwMode="auto">
              <a:xfrm>
                <a:off x="7061200" y="5960866"/>
                <a:ext cx="1995488" cy="251229"/>
              </a:xfrm>
              <a:prstGeom prst="rect">
                <a:avLst/>
              </a:prstGeom>
              <a:noFill/>
              <a:ln w="9525">
                <a:noFill/>
                <a:miter lim="800000"/>
                <a:headEnd/>
                <a:tailEnd/>
              </a:ln>
            </p:spPr>
            <p:txBody>
              <a:bodyPr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Infrastructure solutions</a:t>
                </a:r>
              </a:p>
            </p:txBody>
          </p:sp>
          <p:sp>
            <p:nvSpPr>
              <p:cNvPr id="130" name="Text Box 118"/>
              <p:cNvSpPr txBox="1">
                <a:spLocks noChangeArrowheads="1"/>
              </p:cNvSpPr>
              <p:nvPr/>
            </p:nvSpPr>
            <p:spPr bwMode="auto">
              <a:xfrm>
                <a:off x="7061200" y="5740896"/>
                <a:ext cx="1629979" cy="251229"/>
              </a:xfrm>
              <a:prstGeom prst="rect">
                <a:avLst/>
              </a:prstGeom>
              <a:noFill/>
              <a:ln w="9525">
                <a:noFill/>
                <a:miter lim="800000"/>
                <a:headEnd/>
                <a:tailEnd/>
              </a:ln>
            </p:spPr>
            <p:txBody>
              <a:bodyPr wrap="none"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IBM Cloud for System z</a:t>
                </a:r>
              </a:p>
            </p:txBody>
          </p:sp>
          <p:sp>
            <p:nvSpPr>
              <p:cNvPr id="131" name="Text Box 112"/>
              <p:cNvSpPr txBox="1">
                <a:spLocks noChangeArrowheads="1"/>
              </p:cNvSpPr>
              <p:nvPr/>
            </p:nvSpPr>
            <p:spPr bwMode="auto">
              <a:xfrm>
                <a:off x="7061200" y="6176611"/>
                <a:ext cx="1995488" cy="251229"/>
              </a:xfrm>
              <a:prstGeom prst="rect">
                <a:avLst/>
              </a:prstGeom>
              <a:noFill/>
              <a:ln w="9525">
                <a:noFill/>
                <a:miter lim="800000"/>
                <a:headEnd/>
                <a:tailEnd/>
              </a:ln>
            </p:spPr>
            <p:txBody>
              <a:bodyPr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IBM Cloud Builder</a:t>
                </a:r>
              </a:p>
            </p:txBody>
          </p:sp>
          <p:sp>
            <p:nvSpPr>
              <p:cNvPr id="132" name="Text Box 112"/>
              <p:cNvSpPr txBox="1">
                <a:spLocks noChangeArrowheads="1"/>
              </p:cNvSpPr>
              <p:nvPr/>
            </p:nvSpPr>
            <p:spPr bwMode="auto">
              <a:xfrm>
                <a:off x="7061200" y="6396582"/>
                <a:ext cx="1995488" cy="429532"/>
              </a:xfrm>
              <a:prstGeom prst="rect">
                <a:avLst/>
              </a:prstGeom>
              <a:noFill/>
              <a:ln w="9525">
                <a:noFill/>
                <a:miter lim="800000"/>
                <a:headEnd/>
                <a:tailEnd/>
              </a:ln>
            </p:spPr>
            <p:txBody>
              <a:bodyPr lIns="51423" tIns="25712" rIns="51423" bIns="25712">
                <a:spAutoFit/>
              </a:bodyPr>
              <a:lstStyle/>
              <a:p>
                <a:pPr marL="96423" indent="-96423" eaLnBrk="1" fontAlgn="auto" hangingPunct="1">
                  <a:spcBef>
                    <a:spcPts val="0"/>
                  </a:spcBef>
                  <a:spcAft>
                    <a:spcPts val="0"/>
                  </a:spcAft>
                  <a:buFont typeface="Courier New"/>
                  <a:buChar char="o"/>
                  <a:defRPr/>
                </a:pPr>
                <a:r>
                  <a:rPr lang="en-US" altLang="en-US" sz="825" kern="0" dirty="0">
                    <a:solidFill>
                      <a:srgbClr val="003E68"/>
                    </a:solidFill>
                    <a:latin typeface="+mn-lt"/>
                    <a:ea typeface="ヒラギノ角ゴ Pro W3" pitchFamily="-84" charset="-128"/>
                    <a:cs typeface="Arial" pitchFamily="34" charset="0"/>
                  </a:rPr>
                  <a:t>Automated Modular Management</a:t>
                </a:r>
              </a:p>
            </p:txBody>
          </p:sp>
        </p:grpSp>
      </p:grpSp>
      <p:pic>
        <p:nvPicPr>
          <p:cNvPr id="187" name="Picture 7" descr="next gen cloud platform revised"/>
          <p:cNvPicPr>
            <a:picLocks noChangeAspect="1" noChangeArrowheads="1"/>
          </p:cNvPicPr>
          <p:nvPr/>
        </p:nvPicPr>
        <p:blipFill>
          <a:blip r:embed="rId4"/>
          <a:srcRect l="82396" t="50244" r="12460" b="41631"/>
          <a:stretch>
            <a:fillRect/>
          </a:stretch>
        </p:blipFill>
        <p:spPr bwMode="auto">
          <a:xfrm>
            <a:off x="7625925" y="2499961"/>
            <a:ext cx="216563" cy="187162"/>
          </a:xfrm>
          <a:prstGeom prst="rect">
            <a:avLst/>
          </a:prstGeom>
          <a:noFill/>
          <a:ln w="9525">
            <a:noFill/>
            <a:miter lim="800000"/>
            <a:headEnd/>
            <a:tailEnd/>
          </a:ln>
        </p:spPr>
      </p:pic>
      <p:pic>
        <p:nvPicPr>
          <p:cNvPr id="188" name="Picture 171" descr="Smarter Analytics icon smaller"/>
          <p:cNvPicPr>
            <a:picLocks noChangeAspect="1" noChangeArrowheads="1"/>
          </p:cNvPicPr>
          <p:nvPr/>
        </p:nvPicPr>
        <p:blipFill>
          <a:blip r:embed="rId5"/>
          <a:srcRect/>
          <a:stretch>
            <a:fillRect/>
          </a:stretch>
        </p:blipFill>
        <p:spPr bwMode="auto">
          <a:xfrm>
            <a:off x="7592113" y="1372181"/>
            <a:ext cx="260098" cy="248657"/>
          </a:xfrm>
          <a:prstGeom prst="rect">
            <a:avLst/>
          </a:prstGeom>
          <a:noFill/>
          <a:ln w="9525">
            <a:noFill/>
            <a:miter lim="800000"/>
            <a:headEnd/>
            <a:tailEnd/>
          </a:ln>
        </p:spPr>
      </p:pic>
      <p:pic>
        <p:nvPicPr>
          <p:cNvPr id="189" name="Picture 172" descr="Smarter Cities white"/>
          <p:cNvPicPr>
            <a:picLocks noChangeAspect="1" noChangeArrowheads="1"/>
          </p:cNvPicPr>
          <p:nvPr/>
        </p:nvPicPr>
        <p:blipFill>
          <a:blip r:embed="rId6"/>
          <a:srcRect/>
          <a:stretch>
            <a:fillRect/>
          </a:stretch>
        </p:blipFill>
        <p:spPr bwMode="auto">
          <a:xfrm>
            <a:off x="7597708" y="1625038"/>
            <a:ext cx="272998" cy="268665"/>
          </a:xfrm>
          <a:prstGeom prst="rect">
            <a:avLst/>
          </a:prstGeom>
          <a:noFill/>
          <a:ln w="9525">
            <a:noFill/>
            <a:miter lim="800000"/>
            <a:headEnd/>
            <a:tailEnd/>
          </a:ln>
        </p:spPr>
      </p:pic>
      <p:pic>
        <p:nvPicPr>
          <p:cNvPr id="190" name="Picture 173" descr="smarter commerce for white"/>
          <p:cNvPicPr>
            <a:picLocks noChangeAspect="1" noChangeArrowheads="1"/>
          </p:cNvPicPr>
          <p:nvPr/>
        </p:nvPicPr>
        <p:blipFill>
          <a:blip r:embed="rId7"/>
          <a:srcRect/>
          <a:stretch>
            <a:fillRect/>
          </a:stretch>
        </p:blipFill>
        <p:spPr bwMode="auto">
          <a:xfrm>
            <a:off x="7623367" y="1166000"/>
            <a:ext cx="239087" cy="226363"/>
          </a:xfrm>
          <a:prstGeom prst="rect">
            <a:avLst/>
          </a:prstGeom>
          <a:noFill/>
          <a:ln w="9525">
            <a:noFill/>
            <a:miter lim="800000"/>
            <a:headEnd/>
            <a:tailEnd/>
          </a:ln>
        </p:spPr>
      </p:pic>
      <p:pic>
        <p:nvPicPr>
          <p:cNvPr id="191" name="Picture 174" descr="smarter social"/>
          <p:cNvPicPr>
            <a:picLocks noChangeAspect="1" noChangeArrowheads="1"/>
          </p:cNvPicPr>
          <p:nvPr/>
        </p:nvPicPr>
        <p:blipFill>
          <a:blip r:embed="rId8"/>
          <a:srcRect/>
          <a:stretch>
            <a:fillRect/>
          </a:stretch>
        </p:blipFill>
        <p:spPr bwMode="auto">
          <a:xfrm>
            <a:off x="7607332" y="1911082"/>
            <a:ext cx="229661" cy="224715"/>
          </a:xfrm>
          <a:prstGeom prst="rect">
            <a:avLst/>
          </a:prstGeom>
          <a:noFill/>
          <a:ln w="9525">
            <a:noFill/>
            <a:miter lim="800000"/>
            <a:headEnd/>
            <a:tailEnd/>
          </a:ln>
        </p:spPr>
      </p:pic>
      <p:pic>
        <p:nvPicPr>
          <p:cNvPr id="192" name="Picture 175" descr="Watson Avatar"/>
          <p:cNvPicPr>
            <a:picLocks noChangeAspect="1" noChangeArrowheads="1"/>
          </p:cNvPicPr>
          <p:nvPr/>
        </p:nvPicPr>
        <p:blipFill>
          <a:blip r:embed="rId9"/>
          <a:srcRect/>
          <a:stretch>
            <a:fillRect/>
          </a:stretch>
        </p:blipFill>
        <p:spPr bwMode="auto">
          <a:xfrm>
            <a:off x="7606967" y="2186515"/>
            <a:ext cx="263739" cy="262945"/>
          </a:xfrm>
          <a:prstGeom prst="rect">
            <a:avLst/>
          </a:prstGeom>
          <a:noFill/>
          <a:ln w="9525">
            <a:noFill/>
            <a:miter lim="800000"/>
            <a:headEnd/>
            <a:tailEnd/>
          </a:ln>
        </p:spPr>
      </p:pic>
    </p:spTree>
    <p:extLst>
      <p:ext uri="{BB962C8B-B14F-4D97-AF65-F5344CB8AC3E}">
        <p14:creationId xmlns:p14="http://schemas.microsoft.com/office/powerpoint/2010/main" val="3973777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s Rechteck 2"/>
          <p:cNvSpPr/>
          <p:nvPr/>
        </p:nvSpPr>
        <p:spPr bwMode="auto">
          <a:xfrm>
            <a:off x="1350169" y="1066800"/>
            <a:ext cx="6447235" cy="2887266"/>
          </a:xfrm>
          <a:prstGeom prst="roundRect">
            <a:avLst>
              <a:gd name="adj" fmla="val 3876"/>
            </a:avLst>
          </a:prstGeom>
          <a:solidFill>
            <a:schemeClr val="accent1">
              <a:lumMod val="20000"/>
              <a:lumOff val="80000"/>
            </a:schemeClr>
          </a:solidFill>
          <a:ln w="12700" cap="flat" cmpd="sng" algn="ctr">
            <a:noFill/>
            <a:prstDash val="solid"/>
            <a:round/>
            <a:headEnd type="none" w="med" len="med"/>
            <a:tailEnd type="none" w="med" len="med"/>
          </a:ln>
          <a:effectLst/>
          <a:extLst/>
        </p:spPr>
        <p:txBody>
          <a:bodyPr/>
          <a:lstStyle/>
          <a:p>
            <a:pPr algn="ctr" eaLnBrk="1" hangingPunct="1">
              <a:lnSpc>
                <a:spcPct val="90000"/>
              </a:lnSpc>
              <a:defRPr/>
            </a:pPr>
            <a:endParaRPr lang="de-DE" dirty="0">
              <a:cs typeface="+mn-cs"/>
            </a:endParaRPr>
          </a:p>
        </p:txBody>
      </p:sp>
      <p:sp>
        <p:nvSpPr>
          <p:cNvPr id="4" name="Auf der gleichen Seite des Rechtecks liegende Ecken abrunden 3"/>
          <p:cNvSpPr/>
          <p:nvPr/>
        </p:nvSpPr>
        <p:spPr bwMode="auto">
          <a:xfrm flipH="1" flipV="1">
            <a:off x="1348979" y="3538538"/>
            <a:ext cx="6447234" cy="1021556"/>
          </a:xfrm>
          <a:prstGeom prst="round2SameRect">
            <a:avLst>
              <a:gd name="adj1" fmla="val 6667"/>
              <a:gd name="adj2" fmla="val 0"/>
            </a:avLst>
          </a:prstGeom>
          <a:solidFill>
            <a:schemeClr val="bg1">
              <a:lumMod val="75000"/>
            </a:schemeClr>
          </a:solidFill>
          <a:ln>
            <a:noFill/>
          </a:ln>
          <a:effectLst/>
          <a:extLst/>
        </p:spPr>
        <p:txBody>
          <a:bodyPr/>
          <a:lstStyle/>
          <a:p>
            <a:pPr algn="ctr" eaLnBrk="1" hangingPunct="1">
              <a:lnSpc>
                <a:spcPct val="90000"/>
              </a:lnSpc>
              <a:defRPr/>
            </a:pPr>
            <a:endParaRPr lang="de-DE">
              <a:cs typeface="+mn-cs"/>
            </a:endParaRPr>
          </a:p>
        </p:txBody>
      </p:sp>
      <p:sp>
        <p:nvSpPr>
          <p:cNvPr id="16388" name="Inhaltsplatzhalter 6"/>
          <p:cNvSpPr>
            <a:spLocks noGrp="1"/>
          </p:cNvSpPr>
          <p:nvPr>
            <p:ph idx="1"/>
          </p:nvPr>
        </p:nvSpPr>
        <p:spPr>
          <a:xfrm>
            <a:off x="1401064" y="1368029"/>
            <a:ext cx="6226384" cy="1063881"/>
          </a:xfrm>
        </p:spPr>
        <p:txBody>
          <a:bodyPr wrap="none">
            <a:spAutoFit/>
          </a:bodyPr>
          <a:lstStyle/>
          <a:p>
            <a:pPr marL="0" indent="0" algn="ctr">
              <a:buNone/>
            </a:pPr>
            <a:r>
              <a:rPr lang="en-US" altLang="en-US" sz="1500" b="1" dirty="0"/>
              <a:t>Everything you will need won’t be in one place in the digital world.</a:t>
            </a:r>
          </a:p>
          <a:p>
            <a:pPr marL="0" indent="0" algn="ctr">
              <a:buNone/>
            </a:pPr>
            <a:r>
              <a:rPr lang="en-US" altLang="en-US" sz="1400" dirty="0" smtClean="0"/>
              <a:t>Data and services from multiple sources and environments </a:t>
            </a:r>
          </a:p>
          <a:p>
            <a:pPr marL="0" indent="0" algn="ctr">
              <a:spcBef>
                <a:spcPts val="150"/>
              </a:spcBef>
              <a:buNone/>
            </a:pPr>
            <a:r>
              <a:rPr lang="en-US" altLang="en-US" sz="1400" dirty="0" smtClean="0"/>
              <a:t>Mobile and other models of engagement driven through clouds </a:t>
            </a:r>
          </a:p>
          <a:p>
            <a:pPr marL="0" indent="0" algn="ctr">
              <a:spcBef>
                <a:spcPts val="150"/>
              </a:spcBef>
              <a:buNone/>
            </a:pPr>
            <a:r>
              <a:rPr lang="en-US" altLang="en-US" sz="1400" dirty="0" smtClean="0"/>
              <a:t>Innovation fueled by communities of developers and experts </a:t>
            </a:r>
            <a:endParaRPr lang="de-DE" altLang="en-US" sz="1400" dirty="0" smtClean="0"/>
          </a:p>
        </p:txBody>
      </p:sp>
      <p:sp>
        <p:nvSpPr>
          <p:cNvPr id="16389" name="Freeform 5"/>
          <p:cNvSpPr>
            <a:spLocks/>
          </p:cNvSpPr>
          <p:nvPr/>
        </p:nvSpPr>
        <p:spPr bwMode="auto">
          <a:xfrm>
            <a:off x="2377679" y="2752726"/>
            <a:ext cx="1463278" cy="946547"/>
          </a:xfrm>
          <a:custGeom>
            <a:avLst/>
            <a:gdLst>
              <a:gd name="T0" fmla="*/ 2147483646 w 240"/>
              <a:gd name="T1" fmla="*/ 2147483646 h 155"/>
              <a:gd name="T2" fmla="*/ 2147483646 w 240"/>
              <a:gd name="T3" fmla="*/ 2147483646 h 155"/>
              <a:gd name="T4" fmla="*/ 2147483646 w 240"/>
              <a:gd name="T5" fmla="*/ 0 h 155"/>
              <a:gd name="T6" fmla="*/ 2147483646 w 240"/>
              <a:gd name="T7" fmla="*/ 2147483646 h 155"/>
              <a:gd name="T8" fmla="*/ 2147483646 w 240"/>
              <a:gd name="T9" fmla="*/ 2147483646 h 155"/>
              <a:gd name="T10" fmla="*/ 2147483646 w 240"/>
              <a:gd name="T11" fmla="*/ 2147483646 h 155"/>
              <a:gd name="T12" fmla="*/ 2147483646 w 240"/>
              <a:gd name="T13" fmla="*/ 2147483646 h 155"/>
              <a:gd name="T14" fmla="*/ 0 w 240"/>
              <a:gd name="T15" fmla="*/ 2147483646 h 155"/>
              <a:gd name="T16" fmla="*/ 2147483646 w 240"/>
              <a:gd name="T17" fmla="*/ 2147483646 h 155"/>
              <a:gd name="T18" fmla="*/ 2147483646 w 240"/>
              <a:gd name="T19" fmla="*/ 2147483646 h 155"/>
              <a:gd name="T20" fmla="*/ 2147483646 w 240"/>
              <a:gd name="T21" fmla="*/ 2147483646 h 155"/>
              <a:gd name="T22" fmla="*/ 2147483646 w 240"/>
              <a:gd name="T23" fmla="*/ 2147483646 h 1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
              <a:gd name="T37" fmla="*/ 0 h 155"/>
              <a:gd name="T38" fmla="*/ 240 w 240"/>
              <a:gd name="T39" fmla="*/ 155 h 1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 h="155">
                <a:moveTo>
                  <a:pt x="202" y="64"/>
                </a:moveTo>
                <a:cubicBezTo>
                  <a:pt x="202" y="62"/>
                  <a:pt x="202" y="60"/>
                  <a:pt x="202" y="58"/>
                </a:cubicBezTo>
                <a:cubicBezTo>
                  <a:pt x="202" y="26"/>
                  <a:pt x="176" y="0"/>
                  <a:pt x="144" y="0"/>
                </a:cubicBezTo>
                <a:cubicBezTo>
                  <a:pt x="120" y="0"/>
                  <a:pt x="99" y="16"/>
                  <a:pt x="90" y="38"/>
                </a:cubicBezTo>
                <a:cubicBezTo>
                  <a:pt x="85" y="32"/>
                  <a:pt x="77" y="28"/>
                  <a:pt x="68" y="28"/>
                </a:cubicBezTo>
                <a:cubicBezTo>
                  <a:pt x="52" y="28"/>
                  <a:pt x="39" y="41"/>
                  <a:pt x="39" y="58"/>
                </a:cubicBezTo>
                <a:cubicBezTo>
                  <a:pt x="39" y="60"/>
                  <a:pt x="39" y="62"/>
                  <a:pt x="39" y="63"/>
                </a:cubicBezTo>
                <a:cubicBezTo>
                  <a:pt x="17" y="67"/>
                  <a:pt x="0" y="86"/>
                  <a:pt x="0" y="109"/>
                </a:cubicBezTo>
                <a:cubicBezTo>
                  <a:pt x="0" y="135"/>
                  <a:pt x="21" y="155"/>
                  <a:pt x="47" y="155"/>
                </a:cubicBezTo>
                <a:lnTo>
                  <a:pt x="194" y="155"/>
                </a:lnTo>
                <a:cubicBezTo>
                  <a:pt x="219" y="155"/>
                  <a:pt x="240" y="135"/>
                  <a:pt x="240" y="109"/>
                </a:cubicBezTo>
                <a:cubicBezTo>
                  <a:pt x="240" y="86"/>
                  <a:pt x="224" y="68"/>
                  <a:pt x="202" y="64"/>
                </a:cubicBezTo>
                <a:close/>
              </a:path>
            </a:pathLst>
          </a:custGeom>
          <a:solidFill>
            <a:srgbClr val="00B0F0"/>
          </a:solidFill>
          <a:ln>
            <a:noFill/>
          </a:ln>
          <a:extLst>
            <a:ext uri="{91240B29-F687-4F45-9708-019B960494DF}">
              <a14:hiddenLine xmlns:a14="http://schemas.microsoft.com/office/drawing/2010/main" w="0">
                <a:solidFill>
                  <a:srgbClr val="000000"/>
                </a:solidFill>
                <a:round/>
                <a:headEnd/>
                <a:tailEnd/>
              </a14:hiddenLine>
            </a:ext>
          </a:extLst>
        </p:spPr>
        <p:txBody>
          <a:bodyPr tIns="297000" anchor="ctr" anchorCtr="1"/>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defRPr>
            </a:lvl2pPr>
            <a:lvl3pPr marL="1143000" indent="-228600">
              <a:buClr>
                <a:schemeClr val="tx1"/>
              </a:buClr>
              <a:buChar char="•"/>
              <a:defRPr sz="1600">
                <a:solidFill>
                  <a:schemeClr val="tx1"/>
                </a:solidFill>
                <a:latin typeface="Arial" panose="020B0604020202020204" pitchFamily="34" charset="0"/>
              </a:defRPr>
            </a:lvl3pPr>
            <a:lvl4pPr marL="1600200" indent="-228600">
              <a:spcBef>
                <a:spcPct val="20000"/>
              </a:spcBef>
              <a:buClr>
                <a:schemeClr val="bg1"/>
              </a:buClr>
              <a:defRPr sz="1600">
                <a:solidFill>
                  <a:schemeClr val="bg1"/>
                </a:solidFill>
                <a:latin typeface="Arial" panose="020B0604020202020204" pitchFamily="34" charset="0"/>
              </a:defRPr>
            </a:lvl4pPr>
            <a:lvl5pPr marL="2057400" indent="-228600">
              <a:spcBef>
                <a:spcPct val="20000"/>
              </a:spcBef>
              <a:buClr>
                <a:schemeClr val="bg1"/>
              </a:buClr>
              <a:buChar char="»"/>
              <a:defRPr sz="1600">
                <a:solidFill>
                  <a:schemeClr val="bg1"/>
                </a:solidFill>
                <a:latin typeface="Arial" panose="020B0604020202020204"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9pPr>
          </a:lstStyle>
          <a:p>
            <a:pPr>
              <a:spcBef>
                <a:spcPct val="0"/>
              </a:spcBef>
              <a:buClrTx/>
              <a:buFontTx/>
              <a:buNone/>
            </a:pPr>
            <a:r>
              <a:rPr lang="de-DE" altLang="en-US" sz="1350" b="1">
                <a:solidFill>
                  <a:schemeClr val="bg1"/>
                </a:solidFill>
              </a:rPr>
              <a:t>Hybrid Cloud</a:t>
            </a:r>
          </a:p>
        </p:txBody>
      </p:sp>
      <p:sp>
        <p:nvSpPr>
          <p:cNvPr id="16390" name="Freeform 5"/>
          <p:cNvSpPr>
            <a:spLocks/>
          </p:cNvSpPr>
          <p:nvPr/>
        </p:nvSpPr>
        <p:spPr bwMode="auto">
          <a:xfrm flipH="1">
            <a:off x="5182791" y="2501504"/>
            <a:ext cx="996553" cy="644128"/>
          </a:xfrm>
          <a:custGeom>
            <a:avLst/>
            <a:gdLst>
              <a:gd name="T0" fmla="*/ 2147483646 w 240"/>
              <a:gd name="T1" fmla="*/ 2147483646 h 155"/>
              <a:gd name="T2" fmla="*/ 2147483646 w 240"/>
              <a:gd name="T3" fmla="*/ 2147483646 h 155"/>
              <a:gd name="T4" fmla="*/ 2147483646 w 240"/>
              <a:gd name="T5" fmla="*/ 0 h 155"/>
              <a:gd name="T6" fmla="*/ 2147483646 w 240"/>
              <a:gd name="T7" fmla="*/ 2147483646 h 155"/>
              <a:gd name="T8" fmla="*/ 2147483646 w 240"/>
              <a:gd name="T9" fmla="*/ 2147483646 h 155"/>
              <a:gd name="T10" fmla="*/ 2147483646 w 240"/>
              <a:gd name="T11" fmla="*/ 2147483646 h 155"/>
              <a:gd name="T12" fmla="*/ 2147483646 w 240"/>
              <a:gd name="T13" fmla="*/ 2147483646 h 155"/>
              <a:gd name="T14" fmla="*/ 0 w 240"/>
              <a:gd name="T15" fmla="*/ 2147483646 h 155"/>
              <a:gd name="T16" fmla="*/ 2147483646 w 240"/>
              <a:gd name="T17" fmla="*/ 2147483646 h 155"/>
              <a:gd name="T18" fmla="*/ 2147483646 w 240"/>
              <a:gd name="T19" fmla="*/ 2147483646 h 155"/>
              <a:gd name="T20" fmla="*/ 2147483646 w 240"/>
              <a:gd name="T21" fmla="*/ 2147483646 h 155"/>
              <a:gd name="T22" fmla="*/ 2147483646 w 240"/>
              <a:gd name="T23" fmla="*/ 2147483646 h 1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
              <a:gd name="T37" fmla="*/ 0 h 155"/>
              <a:gd name="T38" fmla="*/ 240 w 240"/>
              <a:gd name="T39" fmla="*/ 155 h 1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 h="155">
                <a:moveTo>
                  <a:pt x="202" y="64"/>
                </a:moveTo>
                <a:cubicBezTo>
                  <a:pt x="202" y="62"/>
                  <a:pt x="202" y="60"/>
                  <a:pt x="202" y="58"/>
                </a:cubicBezTo>
                <a:cubicBezTo>
                  <a:pt x="202" y="26"/>
                  <a:pt x="176" y="0"/>
                  <a:pt x="144" y="0"/>
                </a:cubicBezTo>
                <a:cubicBezTo>
                  <a:pt x="120" y="0"/>
                  <a:pt x="99" y="16"/>
                  <a:pt x="90" y="38"/>
                </a:cubicBezTo>
                <a:cubicBezTo>
                  <a:pt x="85" y="32"/>
                  <a:pt x="77" y="28"/>
                  <a:pt x="68" y="28"/>
                </a:cubicBezTo>
                <a:cubicBezTo>
                  <a:pt x="52" y="28"/>
                  <a:pt x="39" y="41"/>
                  <a:pt x="39" y="58"/>
                </a:cubicBezTo>
                <a:cubicBezTo>
                  <a:pt x="39" y="60"/>
                  <a:pt x="39" y="62"/>
                  <a:pt x="39" y="63"/>
                </a:cubicBezTo>
                <a:cubicBezTo>
                  <a:pt x="17" y="67"/>
                  <a:pt x="0" y="86"/>
                  <a:pt x="0" y="109"/>
                </a:cubicBezTo>
                <a:cubicBezTo>
                  <a:pt x="0" y="135"/>
                  <a:pt x="21" y="155"/>
                  <a:pt x="47" y="155"/>
                </a:cubicBezTo>
                <a:lnTo>
                  <a:pt x="194" y="155"/>
                </a:lnTo>
                <a:cubicBezTo>
                  <a:pt x="219" y="155"/>
                  <a:pt x="240" y="135"/>
                  <a:pt x="240" y="109"/>
                </a:cubicBezTo>
                <a:cubicBezTo>
                  <a:pt x="240" y="86"/>
                  <a:pt x="224" y="68"/>
                  <a:pt x="202" y="64"/>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6391" name="Freeform 5"/>
          <p:cNvSpPr>
            <a:spLocks/>
          </p:cNvSpPr>
          <p:nvPr/>
        </p:nvSpPr>
        <p:spPr bwMode="auto">
          <a:xfrm flipH="1">
            <a:off x="5182791" y="3530204"/>
            <a:ext cx="996553" cy="644128"/>
          </a:xfrm>
          <a:custGeom>
            <a:avLst/>
            <a:gdLst>
              <a:gd name="T0" fmla="*/ 2147483646 w 240"/>
              <a:gd name="T1" fmla="*/ 2147483646 h 155"/>
              <a:gd name="T2" fmla="*/ 2147483646 w 240"/>
              <a:gd name="T3" fmla="*/ 2147483646 h 155"/>
              <a:gd name="T4" fmla="*/ 2147483646 w 240"/>
              <a:gd name="T5" fmla="*/ 0 h 155"/>
              <a:gd name="T6" fmla="*/ 2147483646 w 240"/>
              <a:gd name="T7" fmla="*/ 2147483646 h 155"/>
              <a:gd name="T8" fmla="*/ 2147483646 w 240"/>
              <a:gd name="T9" fmla="*/ 2147483646 h 155"/>
              <a:gd name="T10" fmla="*/ 2147483646 w 240"/>
              <a:gd name="T11" fmla="*/ 2147483646 h 155"/>
              <a:gd name="T12" fmla="*/ 2147483646 w 240"/>
              <a:gd name="T13" fmla="*/ 2147483646 h 155"/>
              <a:gd name="T14" fmla="*/ 0 w 240"/>
              <a:gd name="T15" fmla="*/ 2147483646 h 155"/>
              <a:gd name="T16" fmla="*/ 2147483646 w 240"/>
              <a:gd name="T17" fmla="*/ 2147483646 h 155"/>
              <a:gd name="T18" fmla="*/ 2147483646 w 240"/>
              <a:gd name="T19" fmla="*/ 2147483646 h 155"/>
              <a:gd name="T20" fmla="*/ 2147483646 w 240"/>
              <a:gd name="T21" fmla="*/ 2147483646 h 155"/>
              <a:gd name="T22" fmla="*/ 2147483646 w 240"/>
              <a:gd name="T23" fmla="*/ 2147483646 h 1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
              <a:gd name="T37" fmla="*/ 0 h 155"/>
              <a:gd name="T38" fmla="*/ 240 w 240"/>
              <a:gd name="T39" fmla="*/ 155 h 1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 h="155">
                <a:moveTo>
                  <a:pt x="202" y="64"/>
                </a:moveTo>
                <a:cubicBezTo>
                  <a:pt x="202" y="62"/>
                  <a:pt x="202" y="60"/>
                  <a:pt x="202" y="58"/>
                </a:cubicBezTo>
                <a:cubicBezTo>
                  <a:pt x="202" y="26"/>
                  <a:pt x="176" y="0"/>
                  <a:pt x="144" y="0"/>
                </a:cubicBezTo>
                <a:cubicBezTo>
                  <a:pt x="120" y="0"/>
                  <a:pt x="99" y="16"/>
                  <a:pt x="90" y="38"/>
                </a:cubicBezTo>
                <a:cubicBezTo>
                  <a:pt x="85" y="32"/>
                  <a:pt x="77" y="28"/>
                  <a:pt x="68" y="28"/>
                </a:cubicBezTo>
                <a:cubicBezTo>
                  <a:pt x="52" y="28"/>
                  <a:pt x="39" y="41"/>
                  <a:pt x="39" y="58"/>
                </a:cubicBezTo>
                <a:cubicBezTo>
                  <a:pt x="39" y="60"/>
                  <a:pt x="39" y="62"/>
                  <a:pt x="39" y="63"/>
                </a:cubicBezTo>
                <a:cubicBezTo>
                  <a:pt x="17" y="67"/>
                  <a:pt x="0" y="86"/>
                  <a:pt x="0" y="109"/>
                </a:cubicBezTo>
                <a:cubicBezTo>
                  <a:pt x="0" y="135"/>
                  <a:pt x="21" y="155"/>
                  <a:pt x="47" y="155"/>
                </a:cubicBezTo>
                <a:lnTo>
                  <a:pt x="194" y="155"/>
                </a:lnTo>
                <a:cubicBezTo>
                  <a:pt x="219" y="155"/>
                  <a:pt x="240" y="135"/>
                  <a:pt x="240" y="109"/>
                </a:cubicBezTo>
                <a:cubicBezTo>
                  <a:pt x="240" y="86"/>
                  <a:pt x="224" y="68"/>
                  <a:pt x="202" y="64"/>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cxnSp>
        <p:nvCxnSpPr>
          <p:cNvPr id="16392" name="Gerade Verbindung mit Pfeil 59"/>
          <p:cNvCxnSpPr>
            <a:cxnSpLocks noChangeShapeType="1"/>
          </p:cNvCxnSpPr>
          <p:nvPr/>
        </p:nvCxnSpPr>
        <p:spPr bwMode="auto">
          <a:xfrm>
            <a:off x="3895725" y="2967038"/>
            <a:ext cx="1157288" cy="0"/>
          </a:xfrm>
          <a:prstGeom prst="straightConnector1">
            <a:avLst/>
          </a:prstGeom>
          <a:noFill/>
          <a:ln w="28575" algn="ctr">
            <a:solidFill>
              <a:srgbClr val="00B0F0"/>
            </a:solidFill>
            <a:round/>
            <a:headEnd/>
            <a:tailEnd type="arrow" w="med" len="sm"/>
          </a:ln>
          <a:extLst>
            <a:ext uri="{909E8E84-426E-40DD-AFC4-6F175D3DCCD1}">
              <a14:hiddenFill xmlns:a14="http://schemas.microsoft.com/office/drawing/2010/main">
                <a:noFill/>
              </a14:hiddenFill>
            </a:ext>
          </a:extLst>
        </p:spPr>
      </p:cxnSp>
      <p:cxnSp>
        <p:nvCxnSpPr>
          <p:cNvPr id="16393" name="Gerade Verbindung mit Pfeil 60"/>
          <p:cNvCxnSpPr>
            <a:cxnSpLocks noChangeShapeType="1"/>
          </p:cNvCxnSpPr>
          <p:nvPr/>
        </p:nvCxnSpPr>
        <p:spPr bwMode="auto">
          <a:xfrm flipH="1">
            <a:off x="3759994" y="2849166"/>
            <a:ext cx="1157288" cy="0"/>
          </a:xfrm>
          <a:prstGeom prst="straightConnector1">
            <a:avLst/>
          </a:prstGeom>
          <a:noFill/>
          <a:ln w="28575" algn="ctr">
            <a:solidFill>
              <a:schemeClr val="bg1"/>
            </a:solidFill>
            <a:round/>
            <a:headEnd/>
            <a:tailEnd type="arrow" w="med" len="sm"/>
          </a:ln>
          <a:extLst>
            <a:ext uri="{909E8E84-426E-40DD-AFC4-6F175D3DCCD1}">
              <a14:hiddenFill xmlns:a14="http://schemas.microsoft.com/office/drawing/2010/main">
                <a:noFill/>
              </a14:hiddenFill>
            </a:ext>
          </a:extLst>
        </p:spPr>
      </p:cxnSp>
      <p:grpSp>
        <p:nvGrpSpPr>
          <p:cNvPr id="16394" name="Gruppieren 63"/>
          <p:cNvGrpSpPr>
            <a:grpSpLocks/>
          </p:cNvGrpSpPr>
          <p:nvPr/>
        </p:nvGrpSpPr>
        <p:grpSpPr bwMode="auto">
          <a:xfrm flipV="1">
            <a:off x="3761185" y="3836194"/>
            <a:ext cx="1293019" cy="117872"/>
            <a:chOff x="3860799" y="4102906"/>
            <a:chExt cx="1724026" cy="157162"/>
          </a:xfrm>
        </p:grpSpPr>
        <p:cxnSp>
          <p:nvCxnSpPr>
            <p:cNvPr id="16404" name="Gerade Verbindung mit Pfeil 61"/>
            <p:cNvCxnSpPr>
              <a:cxnSpLocks noChangeShapeType="1"/>
            </p:cNvCxnSpPr>
            <p:nvPr/>
          </p:nvCxnSpPr>
          <p:spPr bwMode="auto">
            <a:xfrm>
              <a:off x="4041775" y="4260068"/>
              <a:ext cx="1543050" cy="0"/>
            </a:xfrm>
            <a:prstGeom prst="straightConnector1">
              <a:avLst/>
            </a:prstGeom>
            <a:noFill/>
            <a:ln w="28575" algn="ctr">
              <a:solidFill>
                <a:schemeClr val="bg1"/>
              </a:solidFill>
              <a:round/>
              <a:headEnd/>
              <a:tailEnd type="arrow" w="med" len="sm"/>
            </a:ln>
            <a:extLst>
              <a:ext uri="{909E8E84-426E-40DD-AFC4-6F175D3DCCD1}">
                <a14:hiddenFill xmlns:a14="http://schemas.microsoft.com/office/drawing/2010/main">
                  <a:noFill/>
                </a14:hiddenFill>
              </a:ext>
            </a:extLst>
          </p:spPr>
        </p:cxnSp>
        <p:cxnSp>
          <p:nvCxnSpPr>
            <p:cNvPr id="16405" name="Gerade Verbindung mit Pfeil 62"/>
            <p:cNvCxnSpPr>
              <a:cxnSpLocks noChangeShapeType="1"/>
            </p:cNvCxnSpPr>
            <p:nvPr/>
          </p:nvCxnSpPr>
          <p:spPr bwMode="auto">
            <a:xfrm flipH="1">
              <a:off x="3860799" y="4102906"/>
              <a:ext cx="1543050" cy="0"/>
            </a:xfrm>
            <a:prstGeom prst="straightConnector1">
              <a:avLst/>
            </a:prstGeom>
            <a:noFill/>
            <a:ln w="28575" algn="ctr">
              <a:solidFill>
                <a:srgbClr val="00B0F0"/>
              </a:solidFill>
              <a:round/>
              <a:headEnd/>
              <a:tailEnd type="arrow" w="med" len="sm"/>
            </a:ln>
            <a:extLst>
              <a:ext uri="{909E8E84-426E-40DD-AFC4-6F175D3DCCD1}">
                <a14:hiddenFill xmlns:a14="http://schemas.microsoft.com/office/drawing/2010/main">
                  <a:noFill/>
                </a14:hiddenFill>
              </a:ext>
            </a:extLst>
          </p:spPr>
        </p:cxnSp>
      </p:grpSp>
      <p:sp>
        <p:nvSpPr>
          <p:cNvPr id="16395" name="Textfeld 64"/>
          <p:cNvSpPr txBox="1">
            <a:spLocks noChangeArrowheads="1"/>
          </p:cNvSpPr>
          <p:nvPr/>
        </p:nvSpPr>
        <p:spPr bwMode="auto">
          <a:xfrm>
            <a:off x="6191251" y="2757488"/>
            <a:ext cx="90281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defRPr>
            </a:lvl2pPr>
            <a:lvl3pPr marL="1143000" indent="-228600">
              <a:buClr>
                <a:schemeClr val="tx1"/>
              </a:buClr>
              <a:buChar char="•"/>
              <a:defRPr sz="1600">
                <a:solidFill>
                  <a:schemeClr val="tx1"/>
                </a:solidFill>
                <a:latin typeface="Arial" panose="020B0604020202020204" pitchFamily="34" charset="0"/>
              </a:defRPr>
            </a:lvl3pPr>
            <a:lvl4pPr marL="1600200" indent="-228600">
              <a:spcBef>
                <a:spcPct val="20000"/>
              </a:spcBef>
              <a:buClr>
                <a:schemeClr val="bg1"/>
              </a:buClr>
              <a:defRPr sz="1600">
                <a:solidFill>
                  <a:schemeClr val="bg1"/>
                </a:solidFill>
                <a:latin typeface="Arial" panose="020B0604020202020204" pitchFamily="34" charset="0"/>
              </a:defRPr>
            </a:lvl4pPr>
            <a:lvl5pPr marL="2057400" indent="-228600">
              <a:spcBef>
                <a:spcPct val="20000"/>
              </a:spcBef>
              <a:buClr>
                <a:schemeClr val="bg1"/>
              </a:buClr>
              <a:buChar char="»"/>
              <a:defRPr sz="1600">
                <a:solidFill>
                  <a:schemeClr val="bg1"/>
                </a:solidFill>
                <a:latin typeface="Arial" panose="020B0604020202020204"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9pPr>
          </a:lstStyle>
          <a:p>
            <a:pPr>
              <a:spcBef>
                <a:spcPct val="0"/>
              </a:spcBef>
              <a:buClrTx/>
              <a:buFontTx/>
              <a:buNone/>
            </a:pPr>
            <a:r>
              <a:rPr lang="de-DE" altLang="en-US" sz="900" b="1"/>
              <a:t>Off-Premises</a:t>
            </a:r>
          </a:p>
        </p:txBody>
      </p:sp>
      <p:sp>
        <p:nvSpPr>
          <p:cNvPr id="16396" name="Textfeld 65"/>
          <p:cNvSpPr txBox="1">
            <a:spLocks noChangeArrowheads="1"/>
          </p:cNvSpPr>
          <p:nvPr/>
        </p:nvSpPr>
        <p:spPr bwMode="auto">
          <a:xfrm>
            <a:off x="6191251" y="3826669"/>
            <a:ext cx="89639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defRPr>
            </a:lvl2pPr>
            <a:lvl3pPr marL="1143000" indent="-228600">
              <a:buClr>
                <a:schemeClr val="tx1"/>
              </a:buClr>
              <a:buChar char="•"/>
              <a:defRPr sz="1600">
                <a:solidFill>
                  <a:schemeClr val="tx1"/>
                </a:solidFill>
                <a:latin typeface="Arial" panose="020B0604020202020204" pitchFamily="34" charset="0"/>
              </a:defRPr>
            </a:lvl3pPr>
            <a:lvl4pPr marL="1600200" indent="-228600">
              <a:spcBef>
                <a:spcPct val="20000"/>
              </a:spcBef>
              <a:buClr>
                <a:schemeClr val="bg1"/>
              </a:buClr>
              <a:defRPr sz="1600">
                <a:solidFill>
                  <a:schemeClr val="bg1"/>
                </a:solidFill>
                <a:latin typeface="Arial" panose="020B0604020202020204" pitchFamily="34" charset="0"/>
              </a:defRPr>
            </a:lvl4pPr>
            <a:lvl5pPr marL="2057400" indent="-228600">
              <a:spcBef>
                <a:spcPct val="20000"/>
              </a:spcBef>
              <a:buClr>
                <a:schemeClr val="bg1"/>
              </a:buClr>
              <a:buChar char="»"/>
              <a:defRPr sz="1600">
                <a:solidFill>
                  <a:schemeClr val="bg1"/>
                </a:solidFill>
                <a:latin typeface="Arial" panose="020B0604020202020204"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defRPr>
            </a:lvl9pPr>
          </a:lstStyle>
          <a:p>
            <a:pPr>
              <a:spcBef>
                <a:spcPct val="0"/>
              </a:spcBef>
              <a:buClrTx/>
              <a:buFontTx/>
              <a:buNone/>
            </a:pPr>
            <a:r>
              <a:rPr lang="de-DE" altLang="en-US" sz="900" b="1">
                <a:solidFill>
                  <a:schemeClr val="bg1"/>
                </a:solidFill>
              </a:rPr>
              <a:t>On-Premises</a:t>
            </a:r>
          </a:p>
        </p:txBody>
      </p:sp>
      <p:grpSp>
        <p:nvGrpSpPr>
          <p:cNvPr id="16397" name="Gruppieren 155"/>
          <p:cNvGrpSpPr>
            <a:grpSpLocks/>
          </p:cNvGrpSpPr>
          <p:nvPr/>
        </p:nvGrpSpPr>
        <p:grpSpPr bwMode="auto">
          <a:xfrm>
            <a:off x="5469732" y="3924300"/>
            <a:ext cx="403622" cy="361950"/>
            <a:chOff x="5994886" y="5385128"/>
            <a:chExt cx="538546" cy="481649"/>
          </a:xfrm>
        </p:grpSpPr>
        <p:sp>
          <p:nvSpPr>
            <p:cNvPr id="16402" name="Freeform 53"/>
            <p:cNvSpPr>
              <a:spLocks noEditPoints="1"/>
            </p:cNvSpPr>
            <p:nvPr/>
          </p:nvSpPr>
          <p:spPr bwMode="auto">
            <a:xfrm>
              <a:off x="5994886" y="5385128"/>
              <a:ext cx="244079" cy="481649"/>
            </a:xfrm>
            <a:custGeom>
              <a:avLst/>
              <a:gdLst>
                <a:gd name="T0" fmla="*/ 0 w 467"/>
                <a:gd name="T1" fmla="*/ 2147483646 h 926"/>
                <a:gd name="T2" fmla="*/ 2147483646 w 467"/>
                <a:gd name="T3" fmla="*/ 2147483646 h 926"/>
                <a:gd name="T4" fmla="*/ 2147483646 w 467"/>
                <a:gd name="T5" fmla="*/ 0 h 926"/>
                <a:gd name="T6" fmla="*/ 0 w 467"/>
                <a:gd name="T7" fmla="*/ 0 h 926"/>
                <a:gd name="T8" fmla="*/ 0 w 467"/>
                <a:gd name="T9" fmla="*/ 2147483646 h 926"/>
                <a:gd name="T10" fmla="*/ 2147483646 w 467"/>
                <a:gd name="T11" fmla="*/ 2147483646 h 926"/>
                <a:gd name="T12" fmla="*/ 2147483646 w 467"/>
                <a:gd name="T13" fmla="*/ 2147483646 h 926"/>
                <a:gd name="T14" fmla="*/ 2147483646 w 467"/>
                <a:gd name="T15" fmla="*/ 2147483646 h 926"/>
                <a:gd name="T16" fmla="*/ 2147483646 w 467"/>
                <a:gd name="T17" fmla="*/ 2147483646 h 926"/>
                <a:gd name="T18" fmla="*/ 2147483646 w 467"/>
                <a:gd name="T19" fmla="*/ 2147483646 h 926"/>
                <a:gd name="T20" fmla="*/ 2147483646 w 467"/>
                <a:gd name="T21" fmla="*/ 2147483646 h 926"/>
                <a:gd name="T22" fmla="*/ 2147483646 w 467"/>
                <a:gd name="T23" fmla="*/ 2147483646 h 926"/>
                <a:gd name="T24" fmla="*/ 2147483646 w 467"/>
                <a:gd name="T25" fmla="*/ 2147483646 h 926"/>
                <a:gd name="T26" fmla="*/ 2147483646 w 467"/>
                <a:gd name="T27" fmla="*/ 2147483646 h 926"/>
                <a:gd name="T28" fmla="*/ 2147483646 w 467"/>
                <a:gd name="T29" fmla="*/ 2147483646 h 926"/>
                <a:gd name="T30" fmla="*/ 2147483646 w 467"/>
                <a:gd name="T31" fmla="*/ 2147483646 h 926"/>
                <a:gd name="T32" fmla="*/ 2147483646 w 467"/>
                <a:gd name="T33" fmla="*/ 2147483646 h 926"/>
                <a:gd name="T34" fmla="*/ 2147483646 w 467"/>
                <a:gd name="T35" fmla="*/ 2147483646 h 926"/>
                <a:gd name="T36" fmla="*/ 2147483646 w 467"/>
                <a:gd name="T37" fmla="*/ 2147483646 h 926"/>
                <a:gd name="T38" fmla="*/ 2147483646 w 467"/>
                <a:gd name="T39" fmla="*/ 2147483646 h 926"/>
                <a:gd name="T40" fmla="*/ 2147483646 w 467"/>
                <a:gd name="T41" fmla="*/ 2147483646 h 926"/>
                <a:gd name="T42" fmla="*/ 2147483646 w 467"/>
                <a:gd name="T43" fmla="*/ 2147483646 h 926"/>
                <a:gd name="T44" fmla="*/ 2147483646 w 467"/>
                <a:gd name="T45" fmla="*/ 2147483646 h 926"/>
                <a:gd name="T46" fmla="*/ 2147483646 w 467"/>
                <a:gd name="T47" fmla="*/ 2147483646 h 926"/>
                <a:gd name="T48" fmla="*/ 2147483646 w 467"/>
                <a:gd name="T49" fmla="*/ 2147483646 h 926"/>
                <a:gd name="T50" fmla="*/ 2147483646 w 467"/>
                <a:gd name="T51" fmla="*/ 2147483646 h 926"/>
                <a:gd name="T52" fmla="*/ 2147483646 w 467"/>
                <a:gd name="T53" fmla="*/ 2147483646 h 926"/>
                <a:gd name="T54" fmla="*/ 2147483646 w 467"/>
                <a:gd name="T55" fmla="*/ 2147483646 h 926"/>
                <a:gd name="T56" fmla="*/ 2147483646 w 467"/>
                <a:gd name="T57" fmla="*/ 2147483646 h 926"/>
                <a:gd name="T58" fmla="*/ 2147483646 w 467"/>
                <a:gd name="T59" fmla="*/ 2147483646 h 926"/>
                <a:gd name="T60" fmla="*/ 2147483646 w 467"/>
                <a:gd name="T61" fmla="*/ 2147483646 h 926"/>
                <a:gd name="T62" fmla="*/ 2147483646 w 467"/>
                <a:gd name="T63" fmla="*/ 2147483646 h 926"/>
                <a:gd name="T64" fmla="*/ 2147483646 w 467"/>
                <a:gd name="T65" fmla="*/ 2147483646 h 926"/>
                <a:gd name="T66" fmla="*/ 2147483646 w 467"/>
                <a:gd name="T67" fmla="*/ 2147483646 h 926"/>
                <a:gd name="T68" fmla="*/ 2147483646 w 467"/>
                <a:gd name="T69" fmla="*/ 2147483646 h 9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67"/>
                <a:gd name="T106" fmla="*/ 0 h 926"/>
                <a:gd name="T107" fmla="*/ 467 w 467"/>
                <a:gd name="T108" fmla="*/ 926 h 9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67" h="926">
                  <a:moveTo>
                    <a:pt x="0" y="926"/>
                  </a:moveTo>
                  <a:lnTo>
                    <a:pt x="467" y="926"/>
                  </a:lnTo>
                  <a:lnTo>
                    <a:pt x="467" y="0"/>
                  </a:lnTo>
                  <a:lnTo>
                    <a:pt x="0" y="0"/>
                  </a:lnTo>
                  <a:lnTo>
                    <a:pt x="0" y="926"/>
                  </a:lnTo>
                  <a:close/>
                  <a:moveTo>
                    <a:pt x="56" y="89"/>
                  </a:moveTo>
                  <a:lnTo>
                    <a:pt x="411" y="89"/>
                  </a:lnTo>
                  <a:lnTo>
                    <a:pt x="411" y="134"/>
                  </a:lnTo>
                  <a:lnTo>
                    <a:pt x="56" y="134"/>
                  </a:lnTo>
                  <a:lnTo>
                    <a:pt x="56" y="89"/>
                  </a:lnTo>
                  <a:close/>
                  <a:moveTo>
                    <a:pt x="56" y="179"/>
                  </a:moveTo>
                  <a:lnTo>
                    <a:pt x="411" y="179"/>
                  </a:lnTo>
                  <a:lnTo>
                    <a:pt x="411" y="224"/>
                  </a:lnTo>
                  <a:lnTo>
                    <a:pt x="56" y="224"/>
                  </a:lnTo>
                  <a:lnTo>
                    <a:pt x="56" y="179"/>
                  </a:lnTo>
                  <a:close/>
                  <a:moveTo>
                    <a:pt x="411" y="534"/>
                  </a:moveTo>
                  <a:cubicBezTo>
                    <a:pt x="411" y="551"/>
                    <a:pt x="396" y="566"/>
                    <a:pt x="379" y="566"/>
                  </a:cubicBezTo>
                  <a:cubicBezTo>
                    <a:pt x="361" y="566"/>
                    <a:pt x="346" y="551"/>
                    <a:pt x="346" y="534"/>
                  </a:cubicBezTo>
                  <a:cubicBezTo>
                    <a:pt x="346" y="516"/>
                    <a:pt x="361" y="501"/>
                    <a:pt x="379" y="501"/>
                  </a:cubicBezTo>
                  <a:cubicBezTo>
                    <a:pt x="396" y="501"/>
                    <a:pt x="411" y="516"/>
                    <a:pt x="411" y="534"/>
                  </a:cubicBezTo>
                  <a:close/>
                  <a:moveTo>
                    <a:pt x="56" y="702"/>
                  </a:moveTo>
                  <a:lnTo>
                    <a:pt x="411" y="702"/>
                  </a:lnTo>
                  <a:lnTo>
                    <a:pt x="411" y="721"/>
                  </a:lnTo>
                  <a:lnTo>
                    <a:pt x="56" y="721"/>
                  </a:lnTo>
                  <a:lnTo>
                    <a:pt x="56" y="702"/>
                  </a:lnTo>
                  <a:close/>
                  <a:moveTo>
                    <a:pt x="56" y="759"/>
                  </a:moveTo>
                  <a:lnTo>
                    <a:pt x="411" y="759"/>
                  </a:lnTo>
                  <a:lnTo>
                    <a:pt x="411" y="778"/>
                  </a:lnTo>
                  <a:lnTo>
                    <a:pt x="56" y="778"/>
                  </a:lnTo>
                  <a:lnTo>
                    <a:pt x="56" y="759"/>
                  </a:lnTo>
                  <a:close/>
                  <a:moveTo>
                    <a:pt x="56" y="817"/>
                  </a:moveTo>
                  <a:lnTo>
                    <a:pt x="411" y="817"/>
                  </a:lnTo>
                  <a:lnTo>
                    <a:pt x="411" y="836"/>
                  </a:lnTo>
                  <a:lnTo>
                    <a:pt x="56" y="836"/>
                  </a:lnTo>
                  <a:lnTo>
                    <a:pt x="56" y="817"/>
                  </a:lnTo>
                  <a:close/>
                </a:path>
              </a:pathLst>
            </a:custGeom>
            <a:solidFill>
              <a:srgbClr val="00B0F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6403" name="Freeform 53"/>
            <p:cNvSpPr>
              <a:spLocks noEditPoints="1"/>
            </p:cNvSpPr>
            <p:nvPr/>
          </p:nvSpPr>
          <p:spPr bwMode="auto">
            <a:xfrm>
              <a:off x="6289353" y="5385128"/>
              <a:ext cx="244079" cy="481649"/>
            </a:xfrm>
            <a:custGeom>
              <a:avLst/>
              <a:gdLst>
                <a:gd name="T0" fmla="*/ 0 w 467"/>
                <a:gd name="T1" fmla="*/ 2147483646 h 926"/>
                <a:gd name="T2" fmla="*/ 2147483646 w 467"/>
                <a:gd name="T3" fmla="*/ 2147483646 h 926"/>
                <a:gd name="T4" fmla="*/ 2147483646 w 467"/>
                <a:gd name="T5" fmla="*/ 0 h 926"/>
                <a:gd name="T6" fmla="*/ 0 w 467"/>
                <a:gd name="T7" fmla="*/ 0 h 926"/>
                <a:gd name="T8" fmla="*/ 0 w 467"/>
                <a:gd name="T9" fmla="*/ 2147483646 h 926"/>
                <a:gd name="T10" fmla="*/ 2147483646 w 467"/>
                <a:gd name="T11" fmla="*/ 2147483646 h 926"/>
                <a:gd name="T12" fmla="*/ 2147483646 w 467"/>
                <a:gd name="T13" fmla="*/ 2147483646 h 926"/>
                <a:gd name="T14" fmla="*/ 2147483646 w 467"/>
                <a:gd name="T15" fmla="*/ 2147483646 h 926"/>
                <a:gd name="T16" fmla="*/ 2147483646 w 467"/>
                <a:gd name="T17" fmla="*/ 2147483646 h 926"/>
                <a:gd name="T18" fmla="*/ 2147483646 w 467"/>
                <a:gd name="T19" fmla="*/ 2147483646 h 926"/>
                <a:gd name="T20" fmla="*/ 2147483646 w 467"/>
                <a:gd name="T21" fmla="*/ 2147483646 h 926"/>
                <a:gd name="T22" fmla="*/ 2147483646 w 467"/>
                <a:gd name="T23" fmla="*/ 2147483646 h 926"/>
                <a:gd name="T24" fmla="*/ 2147483646 w 467"/>
                <a:gd name="T25" fmla="*/ 2147483646 h 926"/>
                <a:gd name="T26" fmla="*/ 2147483646 w 467"/>
                <a:gd name="T27" fmla="*/ 2147483646 h 926"/>
                <a:gd name="T28" fmla="*/ 2147483646 w 467"/>
                <a:gd name="T29" fmla="*/ 2147483646 h 926"/>
                <a:gd name="T30" fmla="*/ 2147483646 w 467"/>
                <a:gd name="T31" fmla="*/ 2147483646 h 926"/>
                <a:gd name="T32" fmla="*/ 2147483646 w 467"/>
                <a:gd name="T33" fmla="*/ 2147483646 h 926"/>
                <a:gd name="T34" fmla="*/ 2147483646 w 467"/>
                <a:gd name="T35" fmla="*/ 2147483646 h 926"/>
                <a:gd name="T36" fmla="*/ 2147483646 w 467"/>
                <a:gd name="T37" fmla="*/ 2147483646 h 926"/>
                <a:gd name="T38" fmla="*/ 2147483646 w 467"/>
                <a:gd name="T39" fmla="*/ 2147483646 h 926"/>
                <a:gd name="T40" fmla="*/ 2147483646 w 467"/>
                <a:gd name="T41" fmla="*/ 2147483646 h 926"/>
                <a:gd name="T42" fmla="*/ 2147483646 w 467"/>
                <a:gd name="T43" fmla="*/ 2147483646 h 926"/>
                <a:gd name="T44" fmla="*/ 2147483646 w 467"/>
                <a:gd name="T45" fmla="*/ 2147483646 h 926"/>
                <a:gd name="T46" fmla="*/ 2147483646 w 467"/>
                <a:gd name="T47" fmla="*/ 2147483646 h 926"/>
                <a:gd name="T48" fmla="*/ 2147483646 w 467"/>
                <a:gd name="T49" fmla="*/ 2147483646 h 926"/>
                <a:gd name="T50" fmla="*/ 2147483646 w 467"/>
                <a:gd name="T51" fmla="*/ 2147483646 h 926"/>
                <a:gd name="T52" fmla="*/ 2147483646 w 467"/>
                <a:gd name="T53" fmla="*/ 2147483646 h 926"/>
                <a:gd name="T54" fmla="*/ 2147483646 w 467"/>
                <a:gd name="T55" fmla="*/ 2147483646 h 926"/>
                <a:gd name="T56" fmla="*/ 2147483646 w 467"/>
                <a:gd name="T57" fmla="*/ 2147483646 h 926"/>
                <a:gd name="T58" fmla="*/ 2147483646 w 467"/>
                <a:gd name="T59" fmla="*/ 2147483646 h 926"/>
                <a:gd name="T60" fmla="*/ 2147483646 w 467"/>
                <a:gd name="T61" fmla="*/ 2147483646 h 926"/>
                <a:gd name="T62" fmla="*/ 2147483646 w 467"/>
                <a:gd name="T63" fmla="*/ 2147483646 h 926"/>
                <a:gd name="T64" fmla="*/ 2147483646 w 467"/>
                <a:gd name="T65" fmla="*/ 2147483646 h 926"/>
                <a:gd name="T66" fmla="*/ 2147483646 w 467"/>
                <a:gd name="T67" fmla="*/ 2147483646 h 926"/>
                <a:gd name="T68" fmla="*/ 2147483646 w 467"/>
                <a:gd name="T69" fmla="*/ 2147483646 h 9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67"/>
                <a:gd name="T106" fmla="*/ 0 h 926"/>
                <a:gd name="T107" fmla="*/ 467 w 467"/>
                <a:gd name="T108" fmla="*/ 926 h 9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67" h="926">
                  <a:moveTo>
                    <a:pt x="0" y="926"/>
                  </a:moveTo>
                  <a:lnTo>
                    <a:pt x="467" y="926"/>
                  </a:lnTo>
                  <a:lnTo>
                    <a:pt x="467" y="0"/>
                  </a:lnTo>
                  <a:lnTo>
                    <a:pt x="0" y="0"/>
                  </a:lnTo>
                  <a:lnTo>
                    <a:pt x="0" y="926"/>
                  </a:lnTo>
                  <a:close/>
                  <a:moveTo>
                    <a:pt x="56" y="89"/>
                  </a:moveTo>
                  <a:lnTo>
                    <a:pt x="411" y="89"/>
                  </a:lnTo>
                  <a:lnTo>
                    <a:pt x="411" y="134"/>
                  </a:lnTo>
                  <a:lnTo>
                    <a:pt x="56" y="134"/>
                  </a:lnTo>
                  <a:lnTo>
                    <a:pt x="56" y="89"/>
                  </a:lnTo>
                  <a:close/>
                  <a:moveTo>
                    <a:pt x="56" y="179"/>
                  </a:moveTo>
                  <a:lnTo>
                    <a:pt x="411" y="179"/>
                  </a:lnTo>
                  <a:lnTo>
                    <a:pt x="411" y="224"/>
                  </a:lnTo>
                  <a:lnTo>
                    <a:pt x="56" y="224"/>
                  </a:lnTo>
                  <a:lnTo>
                    <a:pt x="56" y="179"/>
                  </a:lnTo>
                  <a:close/>
                  <a:moveTo>
                    <a:pt x="411" y="534"/>
                  </a:moveTo>
                  <a:cubicBezTo>
                    <a:pt x="411" y="551"/>
                    <a:pt x="396" y="566"/>
                    <a:pt x="379" y="566"/>
                  </a:cubicBezTo>
                  <a:cubicBezTo>
                    <a:pt x="361" y="566"/>
                    <a:pt x="346" y="551"/>
                    <a:pt x="346" y="534"/>
                  </a:cubicBezTo>
                  <a:cubicBezTo>
                    <a:pt x="346" y="516"/>
                    <a:pt x="361" y="501"/>
                    <a:pt x="379" y="501"/>
                  </a:cubicBezTo>
                  <a:cubicBezTo>
                    <a:pt x="396" y="501"/>
                    <a:pt x="411" y="516"/>
                    <a:pt x="411" y="534"/>
                  </a:cubicBezTo>
                  <a:close/>
                  <a:moveTo>
                    <a:pt x="56" y="702"/>
                  </a:moveTo>
                  <a:lnTo>
                    <a:pt x="411" y="702"/>
                  </a:lnTo>
                  <a:lnTo>
                    <a:pt x="411" y="721"/>
                  </a:lnTo>
                  <a:lnTo>
                    <a:pt x="56" y="721"/>
                  </a:lnTo>
                  <a:lnTo>
                    <a:pt x="56" y="702"/>
                  </a:lnTo>
                  <a:close/>
                  <a:moveTo>
                    <a:pt x="56" y="759"/>
                  </a:moveTo>
                  <a:lnTo>
                    <a:pt x="411" y="759"/>
                  </a:lnTo>
                  <a:lnTo>
                    <a:pt x="411" y="778"/>
                  </a:lnTo>
                  <a:lnTo>
                    <a:pt x="56" y="778"/>
                  </a:lnTo>
                  <a:lnTo>
                    <a:pt x="56" y="759"/>
                  </a:lnTo>
                  <a:close/>
                  <a:moveTo>
                    <a:pt x="56" y="817"/>
                  </a:moveTo>
                  <a:lnTo>
                    <a:pt x="411" y="817"/>
                  </a:lnTo>
                  <a:lnTo>
                    <a:pt x="411" y="836"/>
                  </a:lnTo>
                  <a:lnTo>
                    <a:pt x="56" y="836"/>
                  </a:lnTo>
                  <a:lnTo>
                    <a:pt x="56" y="817"/>
                  </a:lnTo>
                  <a:close/>
                </a:path>
              </a:pathLst>
            </a:custGeom>
            <a:solidFill>
              <a:srgbClr val="00B0F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grpSp>
      <p:sp>
        <p:nvSpPr>
          <p:cNvPr id="16398" name="Freeform 99"/>
          <p:cNvSpPr>
            <a:spLocks noEditPoints="1"/>
          </p:cNvSpPr>
          <p:nvPr/>
        </p:nvSpPr>
        <p:spPr bwMode="auto">
          <a:xfrm>
            <a:off x="5561410" y="2855119"/>
            <a:ext cx="220265" cy="373856"/>
          </a:xfrm>
          <a:custGeom>
            <a:avLst/>
            <a:gdLst>
              <a:gd name="T0" fmla="*/ 2147483646 w 547"/>
              <a:gd name="T1" fmla="*/ 0 h 926"/>
              <a:gd name="T2" fmla="*/ 2147483646 w 547"/>
              <a:gd name="T3" fmla="*/ 0 h 926"/>
              <a:gd name="T4" fmla="*/ 0 w 547"/>
              <a:gd name="T5" fmla="*/ 2147483646 h 926"/>
              <a:gd name="T6" fmla="*/ 0 w 547"/>
              <a:gd name="T7" fmla="*/ 2147483646 h 926"/>
              <a:gd name="T8" fmla="*/ 2147483646 w 547"/>
              <a:gd name="T9" fmla="*/ 2147483646 h 926"/>
              <a:gd name="T10" fmla="*/ 2147483646 w 547"/>
              <a:gd name="T11" fmla="*/ 2147483646 h 926"/>
              <a:gd name="T12" fmla="*/ 2147483646 w 547"/>
              <a:gd name="T13" fmla="*/ 2147483646 h 926"/>
              <a:gd name="T14" fmla="*/ 2147483646 w 547"/>
              <a:gd name="T15" fmla="*/ 2147483646 h 926"/>
              <a:gd name="T16" fmla="*/ 2147483646 w 547"/>
              <a:gd name="T17" fmla="*/ 0 h 926"/>
              <a:gd name="T18" fmla="*/ 2147483646 w 547"/>
              <a:gd name="T19" fmla="*/ 2147483646 h 926"/>
              <a:gd name="T20" fmla="*/ 2147483646 w 547"/>
              <a:gd name="T21" fmla="*/ 2147483646 h 926"/>
              <a:gd name="T22" fmla="*/ 2147483646 w 547"/>
              <a:gd name="T23" fmla="*/ 2147483646 h 926"/>
              <a:gd name="T24" fmla="*/ 2147483646 w 547"/>
              <a:gd name="T25" fmla="*/ 2147483646 h 926"/>
              <a:gd name="T26" fmla="*/ 2147483646 w 547"/>
              <a:gd name="T27" fmla="*/ 2147483646 h 926"/>
              <a:gd name="T28" fmla="*/ 2147483646 w 547"/>
              <a:gd name="T29" fmla="*/ 2147483646 h 926"/>
              <a:gd name="T30" fmla="*/ 2147483646 w 547"/>
              <a:gd name="T31" fmla="*/ 2147483646 h 926"/>
              <a:gd name="T32" fmla="*/ 2147483646 w 547"/>
              <a:gd name="T33" fmla="*/ 2147483646 h 926"/>
              <a:gd name="T34" fmla="*/ 2147483646 w 547"/>
              <a:gd name="T35" fmla="*/ 2147483646 h 926"/>
              <a:gd name="T36" fmla="*/ 2147483646 w 547"/>
              <a:gd name="T37" fmla="*/ 2147483646 h 926"/>
              <a:gd name="T38" fmla="*/ 2147483646 w 547"/>
              <a:gd name="T39" fmla="*/ 2147483646 h 926"/>
              <a:gd name="T40" fmla="*/ 2147483646 w 547"/>
              <a:gd name="T41" fmla="*/ 2147483646 h 926"/>
              <a:gd name="T42" fmla="*/ 2147483646 w 547"/>
              <a:gd name="T43" fmla="*/ 2147483646 h 926"/>
              <a:gd name="T44" fmla="*/ 2147483646 w 547"/>
              <a:gd name="T45" fmla="*/ 2147483646 h 926"/>
              <a:gd name="T46" fmla="*/ 2147483646 w 547"/>
              <a:gd name="T47" fmla="*/ 2147483646 h 926"/>
              <a:gd name="T48" fmla="*/ 2147483646 w 547"/>
              <a:gd name="T49" fmla="*/ 2147483646 h 926"/>
              <a:gd name="T50" fmla="*/ 2147483646 w 547"/>
              <a:gd name="T51" fmla="*/ 2147483646 h 926"/>
              <a:gd name="T52" fmla="*/ 2147483646 w 547"/>
              <a:gd name="T53" fmla="*/ 2147483646 h 926"/>
              <a:gd name="T54" fmla="*/ 2147483646 w 547"/>
              <a:gd name="T55" fmla="*/ 2147483646 h 926"/>
              <a:gd name="T56" fmla="*/ 2147483646 w 547"/>
              <a:gd name="T57" fmla="*/ 2147483646 h 92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47"/>
              <a:gd name="T88" fmla="*/ 0 h 926"/>
              <a:gd name="T89" fmla="*/ 547 w 547"/>
              <a:gd name="T90" fmla="*/ 926 h 92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47" h="926">
                <a:moveTo>
                  <a:pt x="503" y="0"/>
                </a:moveTo>
                <a:lnTo>
                  <a:pt x="43" y="0"/>
                </a:lnTo>
                <a:cubicBezTo>
                  <a:pt x="19" y="0"/>
                  <a:pt x="0" y="19"/>
                  <a:pt x="0" y="43"/>
                </a:cubicBezTo>
                <a:lnTo>
                  <a:pt x="0" y="882"/>
                </a:lnTo>
                <a:cubicBezTo>
                  <a:pt x="0" y="906"/>
                  <a:pt x="19" y="926"/>
                  <a:pt x="43" y="926"/>
                </a:cubicBezTo>
                <a:lnTo>
                  <a:pt x="503" y="926"/>
                </a:lnTo>
                <a:cubicBezTo>
                  <a:pt x="527" y="926"/>
                  <a:pt x="547" y="906"/>
                  <a:pt x="547" y="882"/>
                </a:cubicBezTo>
                <a:lnTo>
                  <a:pt x="547" y="43"/>
                </a:lnTo>
                <a:cubicBezTo>
                  <a:pt x="547" y="19"/>
                  <a:pt x="527" y="0"/>
                  <a:pt x="503" y="0"/>
                </a:cubicBezTo>
                <a:close/>
                <a:moveTo>
                  <a:pt x="289" y="37"/>
                </a:moveTo>
                <a:cubicBezTo>
                  <a:pt x="295" y="37"/>
                  <a:pt x="300" y="42"/>
                  <a:pt x="300" y="48"/>
                </a:cubicBezTo>
                <a:cubicBezTo>
                  <a:pt x="300" y="54"/>
                  <a:pt x="295" y="58"/>
                  <a:pt x="289" y="58"/>
                </a:cubicBezTo>
                <a:cubicBezTo>
                  <a:pt x="283" y="58"/>
                  <a:pt x="279" y="54"/>
                  <a:pt x="279" y="48"/>
                </a:cubicBezTo>
                <a:cubicBezTo>
                  <a:pt x="279" y="42"/>
                  <a:pt x="283" y="37"/>
                  <a:pt x="289" y="37"/>
                </a:cubicBezTo>
                <a:close/>
                <a:moveTo>
                  <a:pt x="257" y="37"/>
                </a:moveTo>
                <a:cubicBezTo>
                  <a:pt x="263" y="37"/>
                  <a:pt x="268" y="42"/>
                  <a:pt x="268" y="48"/>
                </a:cubicBezTo>
                <a:cubicBezTo>
                  <a:pt x="268" y="54"/>
                  <a:pt x="263" y="58"/>
                  <a:pt x="257" y="58"/>
                </a:cubicBezTo>
                <a:cubicBezTo>
                  <a:pt x="252" y="58"/>
                  <a:pt x="247" y="54"/>
                  <a:pt x="247" y="48"/>
                </a:cubicBezTo>
                <a:cubicBezTo>
                  <a:pt x="247" y="42"/>
                  <a:pt x="252" y="37"/>
                  <a:pt x="257" y="37"/>
                </a:cubicBezTo>
                <a:close/>
                <a:moveTo>
                  <a:pt x="273" y="840"/>
                </a:moveTo>
                <a:cubicBezTo>
                  <a:pt x="249" y="840"/>
                  <a:pt x="230" y="821"/>
                  <a:pt x="230" y="797"/>
                </a:cubicBezTo>
                <a:cubicBezTo>
                  <a:pt x="230" y="773"/>
                  <a:pt x="249" y="753"/>
                  <a:pt x="273" y="753"/>
                </a:cubicBezTo>
                <a:cubicBezTo>
                  <a:pt x="297" y="753"/>
                  <a:pt x="317" y="773"/>
                  <a:pt x="317" y="797"/>
                </a:cubicBezTo>
                <a:cubicBezTo>
                  <a:pt x="317" y="821"/>
                  <a:pt x="297" y="840"/>
                  <a:pt x="273" y="840"/>
                </a:cubicBezTo>
                <a:close/>
                <a:moveTo>
                  <a:pt x="493" y="704"/>
                </a:moveTo>
                <a:lnTo>
                  <a:pt x="54" y="704"/>
                </a:lnTo>
                <a:lnTo>
                  <a:pt x="54" y="87"/>
                </a:lnTo>
                <a:lnTo>
                  <a:pt x="493" y="87"/>
                </a:lnTo>
                <a:lnTo>
                  <a:pt x="493" y="704"/>
                </a:lnTo>
                <a:close/>
              </a:path>
            </a:pathLst>
          </a:custGeom>
          <a:solidFill>
            <a:srgbClr val="00B0F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grpSp>
        <p:nvGrpSpPr>
          <p:cNvPr id="160" name="Gruppieren 159"/>
          <p:cNvGrpSpPr/>
          <p:nvPr/>
        </p:nvGrpSpPr>
        <p:grpSpPr>
          <a:xfrm>
            <a:off x="1437025" y="872116"/>
            <a:ext cx="307832" cy="119515"/>
            <a:chOff x="392034" y="1116641"/>
            <a:chExt cx="410442" cy="159353"/>
          </a:xfrm>
          <a:solidFill>
            <a:schemeClr val="bg1"/>
          </a:solidFill>
        </p:grpSpPr>
        <p:sp>
          <p:nvSpPr>
            <p:cNvPr id="158" name="Rechteck 157"/>
            <p:cNvSpPr/>
            <p:nvPr/>
          </p:nvSpPr>
          <p:spPr bwMode="auto">
            <a:xfrm>
              <a:off x="497676" y="1116641"/>
              <a:ext cx="304800" cy="54000"/>
            </a:xfrm>
            <a:prstGeom prst="rect">
              <a:avLst/>
            </a:prstGeom>
            <a:grpFill/>
            <a:ln>
              <a:noFill/>
            </a:ln>
            <a:effectLst/>
            <a:extLst/>
          </p:spPr>
          <p:txBody>
            <a:bodyPr/>
            <a:lstStyle/>
            <a:p>
              <a:pPr algn="ctr" eaLnBrk="1" hangingPunct="1">
                <a:lnSpc>
                  <a:spcPct val="90000"/>
                </a:lnSpc>
                <a:defRPr/>
              </a:pPr>
              <a:endParaRPr lang="de-DE">
                <a:solidFill>
                  <a:schemeClr val="bg1"/>
                </a:solidFill>
                <a:cs typeface="+mn-cs"/>
              </a:endParaRPr>
            </a:p>
          </p:txBody>
        </p:sp>
        <p:sp>
          <p:nvSpPr>
            <p:cNvPr id="159" name="Rechteck 158"/>
            <p:cNvSpPr/>
            <p:nvPr/>
          </p:nvSpPr>
          <p:spPr bwMode="auto">
            <a:xfrm>
              <a:off x="392034" y="1221994"/>
              <a:ext cx="304800" cy="54000"/>
            </a:xfrm>
            <a:prstGeom prst="rect">
              <a:avLst/>
            </a:prstGeom>
            <a:grpFill/>
            <a:ln>
              <a:noFill/>
            </a:ln>
            <a:effectLst/>
            <a:extLst/>
          </p:spPr>
          <p:txBody>
            <a:bodyPr/>
            <a:lstStyle/>
            <a:p>
              <a:pPr algn="ctr" eaLnBrk="1" hangingPunct="1">
                <a:lnSpc>
                  <a:spcPct val="90000"/>
                </a:lnSpc>
                <a:defRPr/>
              </a:pPr>
              <a:endParaRPr lang="de-DE">
                <a:solidFill>
                  <a:schemeClr val="bg1"/>
                </a:solidFill>
                <a:cs typeface="+mn-cs"/>
              </a:endParaRPr>
            </a:p>
          </p:txBody>
        </p:sp>
      </p:grpSp>
      <p:sp>
        <p:nvSpPr>
          <p:cNvPr id="16400" name="Titel 1"/>
          <p:cNvSpPr>
            <a:spLocks noGrp="1"/>
          </p:cNvSpPr>
          <p:nvPr>
            <p:ph type="title"/>
          </p:nvPr>
        </p:nvSpPr>
        <p:spPr>
          <a:xfrm>
            <a:off x="1279922" y="651273"/>
            <a:ext cx="6515100" cy="297656"/>
          </a:xfrm>
        </p:spPr>
        <p:txBody>
          <a:bodyPr/>
          <a:lstStyle/>
          <a:p>
            <a:r>
              <a:rPr lang="de-DE" altLang="en-US" sz="2000" b="1" dirty="0">
                <a:solidFill>
                  <a:schemeClr val="tx1">
                    <a:lumMod val="50000"/>
                    <a:lumOff val="50000"/>
                  </a:schemeClr>
                </a:solidFill>
              </a:rPr>
              <a:t>The reality of digital transformation</a:t>
            </a:r>
          </a:p>
        </p:txBody>
      </p:sp>
      <p:sp>
        <p:nvSpPr>
          <p:cNvPr id="16401" name="TextBox 38"/>
          <p:cNvSpPr txBox="1">
            <a:spLocks noChangeArrowheads="1"/>
          </p:cNvSpPr>
          <p:nvPr/>
        </p:nvSpPr>
        <p:spPr bwMode="auto">
          <a:xfrm>
            <a:off x="7800975" y="4556523"/>
            <a:ext cx="248786"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342900">
              <a:defRPr sz="1400">
                <a:solidFill>
                  <a:schemeClr val="hlink"/>
                </a:solidFill>
                <a:latin typeface="Arial" panose="020B0604020202020204" pitchFamily="34" charset="0"/>
                <a:cs typeface="Arial" panose="020B0604020202020204" pitchFamily="34" charset="0"/>
              </a:defRPr>
            </a:lvl1pPr>
            <a:lvl2pPr marL="742950" indent="-285750" defTabSz="342900">
              <a:defRPr sz="1400">
                <a:solidFill>
                  <a:schemeClr val="hlink"/>
                </a:solidFill>
                <a:latin typeface="Arial" panose="020B0604020202020204" pitchFamily="34" charset="0"/>
                <a:cs typeface="Arial" panose="020B0604020202020204" pitchFamily="34" charset="0"/>
              </a:defRPr>
            </a:lvl2pPr>
            <a:lvl3pPr marL="1143000" indent="-228600" defTabSz="342900">
              <a:defRPr sz="1400">
                <a:solidFill>
                  <a:schemeClr val="hlink"/>
                </a:solidFill>
                <a:latin typeface="Arial" panose="020B0604020202020204" pitchFamily="34" charset="0"/>
                <a:cs typeface="Arial" panose="020B0604020202020204" pitchFamily="34" charset="0"/>
              </a:defRPr>
            </a:lvl3pPr>
            <a:lvl4pPr marL="1600200" indent="-228600" defTabSz="342900">
              <a:defRPr sz="1400">
                <a:solidFill>
                  <a:schemeClr val="hlink"/>
                </a:solidFill>
                <a:latin typeface="Arial" panose="020B0604020202020204" pitchFamily="34" charset="0"/>
                <a:cs typeface="Arial" panose="020B0604020202020204" pitchFamily="34" charset="0"/>
              </a:defRPr>
            </a:lvl4pPr>
            <a:lvl5pPr marL="2057400" indent="-228600" defTabSz="342900">
              <a:defRPr sz="1400">
                <a:solidFill>
                  <a:schemeClr val="hlink"/>
                </a:solidFill>
                <a:latin typeface="Arial" panose="020B0604020202020204" pitchFamily="34" charset="0"/>
                <a:cs typeface="Arial" panose="020B0604020202020204" pitchFamily="34" charset="0"/>
              </a:defRPr>
            </a:lvl5pPr>
            <a:lvl6pPr marL="2514600" indent="-228600" defTabSz="342900" eaLnBrk="0" fontAlgn="base" hangingPunct="0">
              <a:spcBef>
                <a:spcPct val="0"/>
              </a:spcBef>
              <a:spcAft>
                <a:spcPct val="0"/>
              </a:spcAft>
              <a:defRPr sz="1400">
                <a:solidFill>
                  <a:schemeClr val="hlink"/>
                </a:solidFill>
                <a:latin typeface="Arial" panose="020B0604020202020204" pitchFamily="34" charset="0"/>
                <a:cs typeface="Arial" panose="020B0604020202020204" pitchFamily="34" charset="0"/>
              </a:defRPr>
            </a:lvl6pPr>
            <a:lvl7pPr marL="2971800" indent="-228600" defTabSz="342900" eaLnBrk="0" fontAlgn="base" hangingPunct="0">
              <a:spcBef>
                <a:spcPct val="0"/>
              </a:spcBef>
              <a:spcAft>
                <a:spcPct val="0"/>
              </a:spcAft>
              <a:defRPr sz="1400">
                <a:solidFill>
                  <a:schemeClr val="hlink"/>
                </a:solidFill>
                <a:latin typeface="Arial" panose="020B0604020202020204" pitchFamily="34" charset="0"/>
                <a:cs typeface="Arial" panose="020B0604020202020204" pitchFamily="34" charset="0"/>
              </a:defRPr>
            </a:lvl7pPr>
            <a:lvl8pPr marL="3429000" indent="-228600" defTabSz="342900" eaLnBrk="0" fontAlgn="base" hangingPunct="0">
              <a:spcBef>
                <a:spcPct val="0"/>
              </a:spcBef>
              <a:spcAft>
                <a:spcPct val="0"/>
              </a:spcAft>
              <a:defRPr sz="1400">
                <a:solidFill>
                  <a:schemeClr val="hlink"/>
                </a:solidFill>
                <a:latin typeface="Arial" panose="020B0604020202020204" pitchFamily="34" charset="0"/>
                <a:cs typeface="Arial" panose="020B0604020202020204" pitchFamily="34" charset="0"/>
              </a:defRPr>
            </a:lvl8pPr>
            <a:lvl9pPr marL="3886200" indent="-228600" defTabSz="342900" eaLnBrk="0" fontAlgn="base" hangingPunct="0">
              <a:spcBef>
                <a:spcPct val="0"/>
              </a:spcBef>
              <a:spcAft>
                <a:spcPct val="0"/>
              </a:spcAft>
              <a:defRPr sz="1400">
                <a:solidFill>
                  <a:schemeClr val="hlink"/>
                </a:solidFill>
                <a:latin typeface="Arial" panose="020B0604020202020204" pitchFamily="34" charset="0"/>
                <a:cs typeface="Arial" panose="020B0604020202020204" pitchFamily="34" charset="0"/>
              </a:defRPr>
            </a:lvl9pPr>
          </a:lstStyle>
          <a:p>
            <a:r>
              <a:rPr lang="en-US" altLang="de-DE" sz="450">
                <a:solidFill>
                  <a:srgbClr val="FFFFFF"/>
                </a:solidFill>
              </a:rPr>
              <a:t>10</a:t>
            </a:r>
          </a:p>
        </p:txBody>
      </p:sp>
    </p:spTree>
    <p:extLst>
      <p:ext uri="{BB962C8B-B14F-4D97-AF65-F5344CB8AC3E}">
        <p14:creationId xmlns:p14="http://schemas.microsoft.com/office/powerpoint/2010/main" val="1453957710"/>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450" y="1312069"/>
            <a:ext cx="5900738" cy="330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Lst>
        </p:spPr>
      </p:pic>
      <p:sp>
        <p:nvSpPr>
          <p:cNvPr id="18436" name="Text Box 5"/>
          <p:cNvSpPr txBox="1">
            <a:spLocks noChangeArrowheads="1"/>
          </p:cNvSpPr>
          <p:nvPr/>
        </p:nvSpPr>
        <p:spPr bwMode="auto">
          <a:xfrm>
            <a:off x="1885951" y="4686300"/>
            <a:ext cx="2126456"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Lst>
        </p:spPr>
        <p:txBody>
          <a:bodyPr tIns="77841"/>
          <a:lstStyle>
            <a:lvl1pPr defTabSz="457200">
              <a:spcBef>
                <a:spcPct val="20000"/>
              </a:spcBef>
              <a:buClr>
                <a:schemeClr val="tx1"/>
              </a:buClr>
              <a:buFont typeface="Wingdings" panose="05000000000000000000" pitchFamily="2" charset="2"/>
              <a:buChar char="§"/>
              <a:tabLst>
                <a:tab pos="723900" algn="l"/>
                <a:tab pos="1447800" algn="l"/>
                <a:tab pos="2171700" algn="l"/>
              </a:tabLst>
              <a:defRPr sz="1600">
                <a:solidFill>
                  <a:srgbClr val="000000"/>
                </a:solidFill>
                <a:latin typeface="Arial" panose="020B0604020202020204" pitchFamily="34" charset="0"/>
              </a:defRPr>
            </a:lvl1pPr>
            <a:lvl2pPr marL="742950" indent="-285750" defTabSz="457200">
              <a:spcBef>
                <a:spcPct val="20000"/>
              </a:spcBef>
              <a:buClr>
                <a:schemeClr val="tx1"/>
              </a:buClr>
              <a:buFont typeface="Symbol" panose="05050102010706020507" pitchFamily="18" charset="2"/>
              <a:buChar char="-"/>
              <a:tabLst>
                <a:tab pos="723900" algn="l"/>
                <a:tab pos="1447800" algn="l"/>
                <a:tab pos="2171700" algn="l"/>
              </a:tabLst>
              <a:defRPr sz="1600">
                <a:solidFill>
                  <a:schemeClr val="tx1"/>
                </a:solidFill>
                <a:latin typeface="Arial" panose="020B0604020202020204" pitchFamily="34" charset="0"/>
              </a:defRPr>
            </a:lvl2pPr>
            <a:lvl3pPr marL="1143000" indent="-228600" defTabSz="457200">
              <a:spcBef>
                <a:spcPct val="20000"/>
              </a:spcBef>
              <a:buClr>
                <a:schemeClr val="tx1"/>
              </a:buClr>
              <a:buChar char="•"/>
              <a:tabLst>
                <a:tab pos="723900" algn="l"/>
                <a:tab pos="1447800" algn="l"/>
                <a:tab pos="2171700" algn="l"/>
              </a:tabLst>
              <a:defRPr sz="1600">
                <a:solidFill>
                  <a:schemeClr val="tx1"/>
                </a:solidFill>
                <a:latin typeface="Arial" panose="020B0604020202020204" pitchFamily="34" charset="0"/>
              </a:defRPr>
            </a:lvl3pPr>
            <a:lvl4pPr marL="1600200" indent="-228600" defTabSz="457200">
              <a:spcBef>
                <a:spcPct val="20000"/>
              </a:spcBef>
              <a:buClr>
                <a:schemeClr val="tx1"/>
              </a:buClr>
              <a:buChar char="•"/>
              <a:tabLst>
                <a:tab pos="723900" algn="l"/>
                <a:tab pos="1447800" algn="l"/>
                <a:tab pos="2171700" algn="l"/>
              </a:tabLst>
              <a:defRPr sz="1400">
                <a:solidFill>
                  <a:schemeClr val="tx1"/>
                </a:solidFill>
                <a:latin typeface="Arial" panose="020B0604020202020204" pitchFamily="34" charset="0"/>
              </a:defRPr>
            </a:lvl4pPr>
            <a:lvl5pPr marL="2057400" indent="-228600" defTabSz="457200">
              <a:spcBef>
                <a:spcPct val="20000"/>
              </a:spcBef>
              <a:buClr>
                <a:schemeClr val="tx1"/>
              </a:buClr>
              <a:tabLst>
                <a:tab pos="723900" algn="l"/>
                <a:tab pos="1447800" algn="l"/>
                <a:tab pos="2171700" algn="l"/>
              </a:tabLst>
              <a:defRPr sz="12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lr>
                <a:schemeClr val="tx1"/>
              </a:buClr>
              <a:tabLst>
                <a:tab pos="723900" algn="l"/>
                <a:tab pos="1447800" algn="l"/>
                <a:tab pos="2171700" algn="l"/>
              </a:tabLst>
              <a:defRPr sz="12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lr>
                <a:schemeClr val="tx1"/>
              </a:buClr>
              <a:tabLst>
                <a:tab pos="723900" algn="l"/>
                <a:tab pos="1447800" algn="l"/>
                <a:tab pos="2171700" algn="l"/>
              </a:tabLst>
              <a:defRPr sz="12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lr>
                <a:schemeClr val="tx1"/>
              </a:buClr>
              <a:tabLst>
                <a:tab pos="723900" algn="l"/>
                <a:tab pos="1447800" algn="l"/>
                <a:tab pos="2171700" algn="l"/>
              </a:tabLst>
              <a:defRPr sz="12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lr>
                <a:schemeClr val="tx1"/>
              </a:buClr>
              <a:tabLst>
                <a:tab pos="723900" algn="l"/>
                <a:tab pos="1447800" algn="l"/>
                <a:tab pos="2171700" algn="l"/>
              </a:tabLst>
              <a:defRPr sz="1200">
                <a:solidFill>
                  <a:schemeClr val="tx1"/>
                </a:solidFill>
                <a:latin typeface="Arial" panose="020B0604020202020204" pitchFamily="34" charset="0"/>
              </a:defRPr>
            </a:lvl9pPr>
          </a:lstStyle>
          <a:p>
            <a:pPr eaLnBrk="1" hangingPunct="1">
              <a:lnSpc>
                <a:spcPct val="93000"/>
              </a:lnSpc>
              <a:spcBef>
                <a:spcPts val="675"/>
              </a:spcBef>
              <a:buClr>
                <a:srgbClr val="000000"/>
              </a:buClr>
              <a:buNone/>
            </a:pPr>
            <a:r>
              <a:rPr lang="en-US" altLang="en-US" sz="750">
                <a:ea typeface="MS Gothic" panose="020B0609070205080204" pitchFamily="49" charset="-128"/>
                <a:cs typeface="Lucida Sans Unicode" panose="020B0602030504020204" pitchFamily="34" charset="0"/>
              </a:rPr>
              <a:t>Skyhigh Networks – Q1 2014 report</a:t>
            </a:r>
          </a:p>
        </p:txBody>
      </p:sp>
      <p:sp>
        <p:nvSpPr>
          <p:cNvPr id="18437" name="Rectangle 7"/>
          <p:cNvSpPr>
            <a:spLocks noGrp="1" noChangeArrowheads="1"/>
          </p:cNvSpPr>
          <p:nvPr>
            <p:ph type="title" idx="4294967295"/>
          </p:nvPr>
        </p:nvSpPr>
        <p:spPr>
          <a:xfrm>
            <a:off x="1334691" y="445294"/>
            <a:ext cx="6409134" cy="857250"/>
          </a:xfrm>
          <a:prstGeom prst="rect">
            <a:avLst/>
          </a:prstGeom>
        </p:spPr>
        <p:txBody>
          <a:bodyPr lIns="68580"/>
          <a:lstStyle/>
          <a:p>
            <a:pPr>
              <a:tabLst>
                <a:tab pos="3470672" algn="l"/>
              </a:tabLst>
            </a:pPr>
            <a:r>
              <a:rPr lang="en-US" altLang="en-US" sz="1350"/>
              <a:t>Market adoption of IaaS, PaaS, and SaaS is more pervasive than many think. While a CIO will typically admit to using 10-15 public cloud services, the average enterprise is using over 850. </a:t>
            </a:r>
          </a:p>
        </p:txBody>
      </p:sp>
      <p:sp>
        <p:nvSpPr>
          <p:cNvPr id="18438" name="Text Box 5"/>
          <p:cNvSpPr txBox="1">
            <a:spLocks noChangeArrowheads="1"/>
          </p:cNvSpPr>
          <p:nvPr/>
        </p:nvSpPr>
        <p:spPr bwMode="auto">
          <a:xfrm>
            <a:off x="2628900" y="2914650"/>
            <a:ext cx="2857500" cy="41549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50000"/>
              </a:spcBef>
              <a:buClrTx/>
              <a:buFontTx/>
              <a:buNone/>
            </a:pPr>
            <a:r>
              <a:rPr lang="en-US" altLang="en-US" sz="1050">
                <a:solidFill>
                  <a:schemeClr val="tx1"/>
                </a:solidFill>
                <a:latin typeface="Calibri" panose="020F0502020204030204" pitchFamily="34" charset="0"/>
                <a:ea typeface="MS PGothic" panose="020B0600070205080204" pitchFamily="34" charset="-128"/>
              </a:rPr>
              <a:t>Average Enterprise uses 846 public cloud services</a:t>
            </a:r>
          </a:p>
        </p:txBody>
      </p:sp>
      <p:sp>
        <p:nvSpPr>
          <p:cNvPr id="18439" name="Line 6"/>
          <p:cNvSpPr>
            <a:spLocks noChangeShapeType="1"/>
          </p:cNvSpPr>
          <p:nvPr/>
        </p:nvSpPr>
        <p:spPr bwMode="auto">
          <a:xfrm flipH="1">
            <a:off x="1771650" y="3143250"/>
            <a:ext cx="54292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556597615"/>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5"/>
          <p:cNvSpPr>
            <a:spLocks noGrp="1"/>
          </p:cNvSpPr>
          <p:nvPr>
            <p:ph type="title" idx="4294967295"/>
          </p:nvPr>
        </p:nvSpPr>
        <p:spPr>
          <a:xfrm>
            <a:off x="109538" y="208181"/>
            <a:ext cx="9034462" cy="830263"/>
          </a:xfrm>
          <a:prstGeom prst="rect">
            <a:avLst/>
          </a:prstGeom>
        </p:spPr>
        <p:txBody>
          <a:bodyPr/>
          <a:lstStyle/>
          <a:p>
            <a:pPr algn="l"/>
            <a:r>
              <a:rPr lang="en-US" altLang="en-US" sz="1800" b="1" dirty="0">
                <a:solidFill>
                  <a:schemeClr val="bg1">
                    <a:lumMod val="50000"/>
                  </a:schemeClr>
                </a:solidFill>
              </a:rPr>
              <a:t>LOB innovate at the speed the customer expects by tapping into cloud services. Their primary adoption path is as a consumer of off-premise </a:t>
            </a:r>
            <a:r>
              <a:rPr lang="en-US" altLang="en-US" sz="1800" b="1" dirty="0" smtClean="0">
                <a:solidFill>
                  <a:schemeClr val="bg1">
                    <a:lumMod val="50000"/>
                  </a:schemeClr>
                </a:solidFill>
              </a:rPr>
              <a:t>SaaS.</a:t>
            </a:r>
          </a:p>
        </p:txBody>
      </p:sp>
      <p:graphicFrame>
        <p:nvGraphicFramePr>
          <p:cNvPr id="4" name="Table 3"/>
          <p:cNvGraphicFramePr>
            <a:graphicFrameLocks noGrp="1"/>
          </p:cNvGraphicFramePr>
          <p:nvPr>
            <p:extLst>
              <p:ext uri="{D42A27DB-BD31-4B8C-83A1-F6EECF244321}">
                <p14:modId xmlns:p14="http://schemas.microsoft.com/office/powerpoint/2010/main" val="1925291189"/>
              </p:ext>
            </p:extLst>
          </p:nvPr>
        </p:nvGraphicFramePr>
        <p:xfrm>
          <a:off x="1459539" y="857466"/>
          <a:ext cx="4802983" cy="3834614"/>
        </p:xfrm>
        <a:graphic>
          <a:graphicData uri="http://schemas.openxmlformats.org/drawingml/2006/table">
            <a:tbl>
              <a:tblPr/>
              <a:tblGrid>
                <a:gridCol w="806054"/>
                <a:gridCol w="1109663"/>
                <a:gridCol w="903684"/>
                <a:gridCol w="1015604"/>
                <a:gridCol w="967978"/>
              </a:tblGrid>
              <a:tr h="158346">
                <a:tc gridSpan="5">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rgbClr val="000000"/>
                          </a:solidFill>
                          <a:effectLst/>
                          <a:latin typeface="Calibri" charset="0"/>
                          <a:ea typeface="MS PGothic" charset="0"/>
                          <a:cs typeface="MS PGothic" charset="0"/>
                        </a:rPr>
                        <a:t>Enterprise Application Cloud Adoption Steps</a:t>
                      </a:r>
                    </a:p>
                  </a:txBody>
                  <a:tcPr marL="4941" marR="4941" marT="4941"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4298">
                <a:tc row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0"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rgbClr val="000000"/>
                          </a:solidFill>
                          <a:effectLst/>
                          <a:latin typeface="Calibri" charset="0"/>
                          <a:ea typeface="MS PGothic" charset="0"/>
                          <a:cs typeface="MS PGothic" charset="0"/>
                        </a:rPr>
                        <a:t>From</a:t>
                      </a: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rgbClr val="000000"/>
                          </a:solidFill>
                          <a:effectLst/>
                          <a:latin typeface="Calibri" charset="0"/>
                          <a:ea typeface="MS PGothic" charset="0"/>
                          <a:cs typeface="MS PGothic" charset="0"/>
                        </a:rPr>
                        <a:t>To</a:t>
                      </a: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233541">
                <a:tc v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1" i="0" u="none" strike="noStrike" cap="none" normalizeH="0" baseline="0">
                          <a:ln>
                            <a:noFill/>
                          </a:ln>
                          <a:solidFill>
                            <a:srgbClr val="000000"/>
                          </a:solidFill>
                          <a:effectLst/>
                          <a:latin typeface="Calibri" charset="0"/>
                          <a:ea typeface="MS PGothic" charset="0"/>
                          <a:cs typeface="MS PGothic" charset="0"/>
                        </a:rPr>
                        <a:t>Traditional IT</a:t>
                      </a: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1" i="0" u="none" strike="noStrike" cap="none" normalizeH="0" baseline="0">
                          <a:ln>
                            <a:noFill/>
                          </a:ln>
                          <a:solidFill>
                            <a:srgbClr val="000000"/>
                          </a:solidFill>
                          <a:effectLst/>
                          <a:latin typeface="Calibri" charset="0"/>
                          <a:ea typeface="MS PGothic" charset="0"/>
                          <a:cs typeface="MS PGothic" charset="0"/>
                        </a:rPr>
                        <a:t>Dedicated On-Premise Cloud</a:t>
                      </a:r>
                    </a:p>
                  </a:txBody>
                  <a:tcPr marL="4941" marR="4941" marT="4941"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1" i="0" u="none" strike="noStrike" cap="none" normalizeH="0" baseline="0">
                          <a:ln>
                            <a:noFill/>
                          </a:ln>
                          <a:solidFill>
                            <a:srgbClr val="000000"/>
                          </a:solidFill>
                          <a:effectLst/>
                          <a:latin typeface="Calibri" charset="0"/>
                          <a:ea typeface="MS PGothic" charset="0"/>
                          <a:cs typeface="MS PGothic" charset="0"/>
                        </a:rPr>
                        <a:t>Dedicated Off-Premise Cloud</a:t>
                      </a:r>
                    </a:p>
                  </a:txBody>
                  <a:tcPr marL="4941" marR="4941" marT="49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1" i="0" u="none" strike="noStrike" cap="none" normalizeH="0" baseline="0" dirty="0">
                          <a:ln>
                            <a:noFill/>
                          </a:ln>
                          <a:solidFill>
                            <a:srgbClr val="000000"/>
                          </a:solidFill>
                          <a:effectLst/>
                          <a:latin typeface="Calibri" charset="0"/>
                          <a:ea typeface="MS PGothic" charset="0"/>
                          <a:cs typeface="MS PGothic" charset="0"/>
                        </a:rPr>
                        <a:t>Shared Off- Premise Cloud</a:t>
                      </a:r>
                    </a:p>
                  </a:txBody>
                  <a:tcPr marL="4941" marR="4941" marT="4941"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r>
              <a:tr h="164298">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Business Process as a Service (BPaaS)</a:t>
                      </a: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r>
              <a:tr h="164298">
                <a:tc v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164298">
                <a:tc v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188110">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Software as a Service (SaaS)</a:t>
                      </a: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dirty="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210730">
                <a:tc v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dirty="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164298">
                <a:tc v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dirty="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dirty="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b"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210730">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Platform as a Service (PaaS)</a:t>
                      </a: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210730">
                <a:tc v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10730">
                <a:tc v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MS PGothic" charset="0"/>
                        <a:cs typeface="MS PGothic" charset="0"/>
                      </a:endParaRPr>
                    </a:p>
                  </a:txBody>
                  <a:tcPr marL="4941" marR="4941" marT="4941"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b"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210730">
                <a:tc row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Infrastructure as a Service (IaaS)</a:t>
                      </a: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MS PGothic" charset="0"/>
                        <a:cs typeface="MS PGothic" charset="0"/>
                      </a:endParaRPr>
                    </a:p>
                  </a:txBody>
                  <a:tcPr marL="4941" marR="4941" marT="4941"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210730">
                <a:tc v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MS PGothic" charset="0"/>
                        <a:cs typeface="MS PGothic" charset="0"/>
                      </a:endParaRPr>
                    </a:p>
                  </a:txBody>
                  <a:tcPr marL="4941" marR="4941" marT="4941"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10730">
                <a:tc v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10730">
                <a:tc v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MS PGothic" charset="0"/>
                        <a:cs typeface="MS PGothic" charset="0"/>
                      </a:endParaRPr>
                    </a:p>
                  </a:txBody>
                  <a:tcPr marL="4941" marR="4941" marT="4941"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MS PGothic" charset="0"/>
                        <a:cs typeface="MS PGothic" charset="0"/>
                      </a:endParaRPr>
                    </a:p>
                  </a:txBody>
                  <a:tcPr marL="4941" marR="4941" marT="4941"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MS PGothic" charset="0"/>
                        <a:cs typeface="MS PGothic" charset="0"/>
                      </a:endParaRPr>
                    </a:p>
                  </a:txBody>
                  <a:tcPr marL="4941" marR="4941" marT="4941" marB="0" anchor="b"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178585">
                <a:tc row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600" b="1" i="0" u="none" strike="noStrike" cap="none" normalizeH="0" baseline="0" dirty="0">
                          <a:ln>
                            <a:noFill/>
                          </a:ln>
                          <a:solidFill>
                            <a:srgbClr val="000000"/>
                          </a:solidFill>
                          <a:effectLst/>
                          <a:latin typeface="Calibri" charset="0"/>
                          <a:ea typeface="MS PGothic" charset="0"/>
                          <a:cs typeface="MS PGothic" charset="0"/>
                        </a:rPr>
                        <a:t>Traditional IT</a:t>
                      </a: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600" b="1" i="0" u="none" strike="noStrike" cap="none" normalizeH="0" baseline="0" dirty="0">
                        <a:ln>
                          <a:noFill/>
                        </a:ln>
                        <a:solidFill>
                          <a:srgbClr val="000000"/>
                        </a:solidFill>
                        <a:effectLst/>
                        <a:latin typeface="Calibri" charset="0"/>
                        <a:ea typeface="MS PGothic" charset="0"/>
                        <a:cs typeface="MS PGothic" charset="0"/>
                      </a:endParaRP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dirty="0">
                        <a:ln>
                          <a:noFill/>
                        </a:ln>
                        <a:solidFill>
                          <a:srgbClr val="000000"/>
                        </a:solidFill>
                        <a:effectLst/>
                        <a:latin typeface="Calibri" charset="0"/>
                        <a:ea typeface="MS PGothic" charset="0"/>
                        <a:cs typeface="MS PGothic" charset="0"/>
                      </a:endParaRPr>
                    </a:p>
                  </a:txBody>
                  <a:tcPr marL="4941" marR="4941" marT="4941" marB="0" anchor="b"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dirty="0">
                        <a:ln>
                          <a:noFill/>
                        </a:ln>
                        <a:solidFill>
                          <a:srgbClr val="000000"/>
                        </a:solidFill>
                        <a:effectLst/>
                        <a:latin typeface="Calibri" charset="0"/>
                        <a:ea typeface="MS PGothic" charset="0"/>
                        <a:cs typeface="MS PGothic" charset="0"/>
                      </a:endParaRPr>
                    </a:p>
                  </a:txBody>
                  <a:tcPr marL="4941" marR="4941" marT="4941"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600" b="1" i="0" u="none" strike="noStrike" cap="none" normalizeH="0" baseline="0" dirty="0">
                        <a:ln>
                          <a:noFill/>
                        </a:ln>
                        <a:solidFill>
                          <a:srgbClr val="000000"/>
                        </a:solidFill>
                        <a:effectLst/>
                        <a:latin typeface="Calibri" charset="0"/>
                        <a:ea typeface="MS PGothic" charset="0"/>
                        <a:cs typeface="MS PGothic" charset="0"/>
                      </a:endParaRPr>
                    </a:p>
                  </a:txBody>
                  <a:tcPr marL="4941" marR="4941" marT="4941" marB="0" anchor="b"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164298">
                <a:tc v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600" b="1" i="0" u="none" strike="noStrike" cap="none" normalizeH="0" baseline="0">
                        <a:ln>
                          <a:noFill/>
                        </a:ln>
                        <a:solidFill>
                          <a:srgbClr val="000000"/>
                        </a:solidFill>
                        <a:effectLst/>
                        <a:latin typeface="Calibri" charset="0"/>
                        <a:ea typeface="MS PGothic" charset="0"/>
                        <a:cs typeface="MS PGothic" charset="0"/>
                      </a:endParaRP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dirty="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164298">
                <a:tc v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600" b="1" i="0" u="none" strike="noStrike" cap="none" normalizeH="0" baseline="0" dirty="0">
                        <a:ln>
                          <a:noFill/>
                        </a:ln>
                        <a:solidFill>
                          <a:srgbClr val="000000"/>
                        </a:solidFill>
                        <a:effectLst/>
                        <a:latin typeface="Calibri" charset="0"/>
                        <a:ea typeface="MS PGothic" charset="0"/>
                        <a:cs typeface="MS PGothic" charset="0"/>
                      </a:endParaRP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dirty="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164298">
                <a:tc v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600" b="1" i="0" u="none" strike="noStrike" cap="none" normalizeH="0" baseline="0" dirty="0">
                        <a:ln>
                          <a:noFill/>
                        </a:ln>
                        <a:solidFill>
                          <a:srgbClr val="000000"/>
                        </a:solidFill>
                        <a:effectLst/>
                        <a:latin typeface="Calibri" charset="0"/>
                        <a:ea typeface="MS PGothic" charset="0"/>
                        <a:cs typeface="MS PGothic" charset="0"/>
                      </a:endParaRPr>
                    </a:p>
                  </a:txBody>
                  <a:tcPr marL="4941" marR="4941" marT="4941"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600" b="1" i="0" u="none" strike="noStrike" cap="none" normalizeH="0" baseline="0" dirty="0">
                          <a:ln>
                            <a:noFill/>
                          </a:ln>
                          <a:solidFill>
                            <a:srgbClr val="000000"/>
                          </a:solidFill>
                          <a:effectLst/>
                          <a:latin typeface="Calibri" charset="0"/>
                          <a:ea typeface="MS PGothic" charset="0"/>
                          <a:cs typeface="MS PGothic" charset="0"/>
                        </a:rPr>
                        <a:t> </a:t>
                      </a:r>
                    </a:p>
                  </a:txBody>
                  <a:tcPr marL="4941" marR="4941" marT="4941" marB="0" anchor="b"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pSp>
        <p:nvGrpSpPr>
          <p:cNvPr id="5" name="Group 10"/>
          <p:cNvGrpSpPr>
            <a:grpSpLocks/>
          </p:cNvGrpSpPr>
          <p:nvPr/>
        </p:nvGrpSpPr>
        <p:grpSpPr bwMode="auto">
          <a:xfrm>
            <a:off x="2332091" y="4013934"/>
            <a:ext cx="1103710" cy="657225"/>
            <a:chOff x="4493761" y="5523831"/>
            <a:chExt cx="1472292" cy="1092154"/>
          </a:xfrm>
        </p:grpSpPr>
        <p:sp>
          <p:nvSpPr>
            <p:cNvPr id="6" name="Rectangle 1"/>
            <p:cNvSpPr>
              <a:spLocks noChangeArrowheads="1"/>
            </p:cNvSpPr>
            <p:nvPr/>
          </p:nvSpPr>
          <p:spPr bwMode="auto">
            <a:xfrm>
              <a:off x="4493761" y="6426045"/>
              <a:ext cx="1472292" cy="189940"/>
            </a:xfrm>
            <a:prstGeom prst="rect">
              <a:avLst/>
            </a:prstGeom>
            <a:solidFill>
              <a:srgbClr val="2399DA"/>
            </a:solidFill>
            <a:ln w="9525" algn="ctr">
              <a:solidFill>
                <a:schemeClr val="tx1"/>
              </a:solidFill>
              <a:round/>
              <a:headEnd/>
              <a:tailEnd/>
            </a:ln>
          </p:spPr>
          <p:txBody>
            <a:bodyPr anchor="ctr"/>
            <a:lstStyle>
              <a:lvl1pPr>
                <a:defRPr sz="2200">
                  <a:solidFill>
                    <a:schemeClr val="hlink"/>
                  </a:solidFill>
                  <a:latin typeface="Arial" panose="020B0604020202020204" pitchFamily="34" charset="0"/>
                  <a:ea typeface="MS PGothic" panose="020B0600070205080204" pitchFamily="34" charset="-128"/>
                </a:defRPr>
              </a:lvl1pPr>
              <a:lvl2pPr marL="742950" indent="-285750">
                <a:defRPr sz="2200">
                  <a:solidFill>
                    <a:schemeClr val="hlink"/>
                  </a:solidFill>
                  <a:latin typeface="Arial" panose="020B0604020202020204" pitchFamily="34" charset="0"/>
                  <a:ea typeface="MS PGothic" panose="020B0600070205080204" pitchFamily="34" charset="-128"/>
                </a:defRPr>
              </a:lvl2pPr>
              <a:lvl3pPr marL="1143000" indent="-228600">
                <a:defRPr sz="2200">
                  <a:solidFill>
                    <a:schemeClr val="hlink"/>
                  </a:solidFill>
                  <a:latin typeface="Arial" panose="020B0604020202020204" pitchFamily="34" charset="0"/>
                  <a:ea typeface="MS PGothic" panose="020B0600070205080204" pitchFamily="34" charset="-128"/>
                </a:defRPr>
              </a:lvl3pPr>
              <a:lvl4pPr marL="1600200" indent="-228600">
                <a:defRPr sz="2200">
                  <a:solidFill>
                    <a:schemeClr val="hlink"/>
                  </a:solidFill>
                  <a:latin typeface="Arial" panose="020B0604020202020204" pitchFamily="34" charset="0"/>
                  <a:ea typeface="MS PGothic" panose="020B0600070205080204" pitchFamily="34" charset="-128"/>
                </a:defRPr>
              </a:lvl4pPr>
              <a:lvl5pPr marL="2057400" indent="-228600">
                <a:defRPr sz="2200">
                  <a:solidFill>
                    <a:schemeClr val="hlink"/>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gn="ctr" eaLnBrk="1" hangingPunct="1"/>
              <a:r>
                <a:rPr lang="en-US" altLang="en-US" sz="675">
                  <a:solidFill>
                    <a:schemeClr val="tx1"/>
                  </a:solidFill>
                </a:rPr>
                <a:t>Consumer – Bus Leader</a:t>
              </a:r>
            </a:p>
          </p:txBody>
        </p:sp>
        <p:pic>
          <p:nvPicPr>
            <p:cNvPr id="7" name="Picture 6"/>
            <p:cNvPicPr>
              <a:picLocks noChangeAspect="1"/>
            </p:cNvPicPr>
            <p:nvPr/>
          </p:nvPicPr>
          <p:blipFill>
            <a:blip r:embed="rId3"/>
            <a:srcRect/>
            <a:stretch>
              <a:fillRect/>
            </a:stretch>
          </p:blipFill>
          <p:spPr bwMode="auto">
            <a:xfrm>
              <a:off x="4773290" y="5523831"/>
              <a:ext cx="913234" cy="971462"/>
            </a:xfrm>
            <a:prstGeom prst="rect">
              <a:avLst/>
            </a:prstGeom>
            <a:noFill/>
            <a:ln>
              <a:noFill/>
            </a:ln>
            <a:effectLst>
              <a:outerShdw blurRad="114300" dist="50800" dir="2700000" algn="tl" rotWithShape="0">
                <a:srgbClr val="000000">
                  <a:alpha val="39999"/>
                </a:srgbClr>
              </a:outerShdw>
            </a:effectLst>
            <a:extLst/>
          </p:spPr>
        </p:pic>
      </p:grpSp>
      <p:grpSp>
        <p:nvGrpSpPr>
          <p:cNvPr id="8" name="Group 2"/>
          <p:cNvGrpSpPr>
            <a:grpSpLocks/>
          </p:cNvGrpSpPr>
          <p:nvPr/>
        </p:nvGrpSpPr>
        <p:grpSpPr bwMode="auto">
          <a:xfrm>
            <a:off x="5362232" y="1981538"/>
            <a:ext cx="960834" cy="558403"/>
            <a:chOff x="2353083" y="5523831"/>
            <a:chExt cx="1472292" cy="1092154"/>
          </a:xfrm>
        </p:grpSpPr>
        <p:sp>
          <p:nvSpPr>
            <p:cNvPr id="10" name="Rectangle 8"/>
            <p:cNvSpPr>
              <a:spLocks noChangeArrowheads="1"/>
            </p:cNvSpPr>
            <p:nvPr/>
          </p:nvSpPr>
          <p:spPr bwMode="auto">
            <a:xfrm>
              <a:off x="2353083" y="6425033"/>
              <a:ext cx="1472292" cy="190952"/>
            </a:xfrm>
            <a:prstGeom prst="rect">
              <a:avLst/>
            </a:prstGeom>
            <a:solidFill>
              <a:srgbClr val="2399DA"/>
            </a:solidFill>
            <a:ln w="9525" algn="ctr">
              <a:solidFill>
                <a:schemeClr val="tx1"/>
              </a:solidFill>
              <a:round/>
              <a:headEnd/>
              <a:tailEnd/>
            </a:ln>
          </p:spPr>
          <p:txBody>
            <a:bodyPr anchor="ctr"/>
            <a:lstStyle>
              <a:lvl1pPr>
                <a:defRPr sz="2200">
                  <a:solidFill>
                    <a:schemeClr val="hlink"/>
                  </a:solidFill>
                  <a:latin typeface="Arial" panose="020B0604020202020204" pitchFamily="34" charset="0"/>
                  <a:ea typeface="MS PGothic" panose="020B0600070205080204" pitchFamily="34" charset="-128"/>
                </a:defRPr>
              </a:lvl1pPr>
              <a:lvl2pPr marL="742950" indent="-285750">
                <a:defRPr sz="2200">
                  <a:solidFill>
                    <a:schemeClr val="hlink"/>
                  </a:solidFill>
                  <a:latin typeface="Arial" panose="020B0604020202020204" pitchFamily="34" charset="0"/>
                  <a:ea typeface="MS PGothic" panose="020B0600070205080204" pitchFamily="34" charset="-128"/>
                </a:defRPr>
              </a:lvl2pPr>
              <a:lvl3pPr marL="1143000" indent="-228600">
                <a:defRPr sz="2200">
                  <a:solidFill>
                    <a:schemeClr val="hlink"/>
                  </a:solidFill>
                  <a:latin typeface="Arial" panose="020B0604020202020204" pitchFamily="34" charset="0"/>
                  <a:ea typeface="MS PGothic" panose="020B0600070205080204" pitchFamily="34" charset="-128"/>
                </a:defRPr>
              </a:lvl3pPr>
              <a:lvl4pPr marL="1600200" indent="-228600">
                <a:defRPr sz="2200">
                  <a:solidFill>
                    <a:schemeClr val="hlink"/>
                  </a:solidFill>
                  <a:latin typeface="Arial" panose="020B0604020202020204" pitchFamily="34" charset="0"/>
                  <a:ea typeface="MS PGothic" panose="020B0600070205080204" pitchFamily="34" charset="-128"/>
                </a:defRPr>
              </a:lvl4pPr>
              <a:lvl5pPr marL="2057400" indent="-228600">
                <a:defRPr sz="2200">
                  <a:solidFill>
                    <a:schemeClr val="hlink"/>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gn="ctr" eaLnBrk="1" hangingPunct="1"/>
              <a:r>
                <a:rPr lang="en-US" altLang="en-US" sz="600">
                  <a:solidFill>
                    <a:schemeClr val="tx1"/>
                  </a:solidFill>
                </a:rPr>
                <a:t>Consumer – Bus Leader</a:t>
              </a:r>
            </a:p>
          </p:txBody>
        </p:sp>
        <p:pic>
          <p:nvPicPr>
            <p:cNvPr id="11" name="Picture 10"/>
            <p:cNvPicPr>
              <a:picLocks noChangeAspect="1"/>
            </p:cNvPicPr>
            <p:nvPr/>
          </p:nvPicPr>
          <p:blipFill>
            <a:blip r:embed="rId4"/>
            <a:srcRect/>
            <a:stretch>
              <a:fillRect/>
            </a:stretch>
          </p:blipFill>
          <p:spPr bwMode="auto">
            <a:xfrm>
              <a:off x="2632216" y="5523831"/>
              <a:ext cx="914025" cy="971061"/>
            </a:xfrm>
            <a:prstGeom prst="rect">
              <a:avLst/>
            </a:prstGeom>
            <a:noFill/>
            <a:ln>
              <a:noFill/>
            </a:ln>
            <a:effectLst>
              <a:outerShdw blurRad="114300" dist="50800" dir="2700000" algn="tl" rotWithShape="0">
                <a:srgbClr val="000000">
                  <a:alpha val="39999"/>
                </a:srgbClr>
              </a:outerShdw>
            </a:effectLst>
            <a:extLst/>
          </p:spPr>
        </p:pic>
      </p:grpSp>
      <p:grpSp>
        <p:nvGrpSpPr>
          <p:cNvPr id="12" name="Group 9"/>
          <p:cNvGrpSpPr>
            <a:grpSpLocks/>
          </p:cNvGrpSpPr>
          <p:nvPr/>
        </p:nvGrpSpPr>
        <p:grpSpPr bwMode="auto">
          <a:xfrm>
            <a:off x="4349010" y="1986300"/>
            <a:ext cx="1006079" cy="558403"/>
            <a:chOff x="3689997" y="5523833"/>
            <a:chExt cx="1472292" cy="1092152"/>
          </a:xfrm>
        </p:grpSpPr>
        <p:sp>
          <p:nvSpPr>
            <p:cNvPr id="13" name="Rectangle 7"/>
            <p:cNvSpPr>
              <a:spLocks noChangeArrowheads="1"/>
            </p:cNvSpPr>
            <p:nvPr/>
          </p:nvSpPr>
          <p:spPr bwMode="auto">
            <a:xfrm>
              <a:off x="3689997" y="6425033"/>
              <a:ext cx="1472292" cy="190952"/>
            </a:xfrm>
            <a:prstGeom prst="rect">
              <a:avLst/>
            </a:prstGeom>
            <a:solidFill>
              <a:srgbClr val="2399DA"/>
            </a:solidFill>
            <a:ln w="9525" algn="ctr">
              <a:solidFill>
                <a:schemeClr val="tx1"/>
              </a:solidFill>
              <a:round/>
              <a:headEnd/>
              <a:tailEnd/>
            </a:ln>
          </p:spPr>
          <p:txBody>
            <a:bodyPr anchor="ctr"/>
            <a:lstStyle>
              <a:lvl1pPr>
                <a:defRPr sz="2200">
                  <a:solidFill>
                    <a:schemeClr val="hlink"/>
                  </a:solidFill>
                  <a:latin typeface="Arial" panose="020B0604020202020204" pitchFamily="34" charset="0"/>
                  <a:ea typeface="MS PGothic" panose="020B0600070205080204" pitchFamily="34" charset="-128"/>
                </a:defRPr>
              </a:lvl1pPr>
              <a:lvl2pPr marL="742950" indent="-285750">
                <a:defRPr sz="2200">
                  <a:solidFill>
                    <a:schemeClr val="hlink"/>
                  </a:solidFill>
                  <a:latin typeface="Arial" panose="020B0604020202020204" pitchFamily="34" charset="0"/>
                  <a:ea typeface="MS PGothic" panose="020B0600070205080204" pitchFamily="34" charset="-128"/>
                </a:defRPr>
              </a:lvl2pPr>
              <a:lvl3pPr marL="1143000" indent="-228600">
                <a:defRPr sz="2200">
                  <a:solidFill>
                    <a:schemeClr val="hlink"/>
                  </a:solidFill>
                  <a:latin typeface="Arial" panose="020B0604020202020204" pitchFamily="34" charset="0"/>
                  <a:ea typeface="MS PGothic" panose="020B0600070205080204" pitchFamily="34" charset="-128"/>
                </a:defRPr>
              </a:lvl3pPr>
              <a:lvl4pPr marL="1600200" indent="-228600">
                <a:defRPr sz="2200">
                  <a:solidFill>
                    <a:schemeClr val="hlink"/>
                  </a:solidFill>
                  <a:latin typeface="Arial" panose="020B0604020202020204" pitchFamily="34" charset="0"/>
                  <a:ea typeface="MS PGothic" panose="020B0600070205080204" pitchFamily="34" charset="-128"/>
                </a:defRPr>
              </a:lvl4pPr>
              <a:lvl5pPr marL="2057400" indent="-228600">
                <a:defRPr sz="2200">
                  <a:solidFill>
                    <a:schemeClr val="hlink"/>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gn="ctr" eaLnBrk="1" hangingPunct="1"/>
              <a:r>
                <a:rPr lang="en-US" altLang="en-US" sz="600" dirty="0">
                  <a:solidFill>
                    <a:schemeClr val="tx1"/>
                  </a:solidFill>
                </a:rPr>
                <a:t>Consumer – Bus Leader</a:t>
              </a:r>
            </a:p>
          </p:txBody>
        </p:sp>
        <p:pic>
          <p:nvPicPr>
            <p:cNvPr id="14" name="Picture 13"/>
            <p:cNvPicPr>
              <a:picLocks noChangeAspect="1"/>
            </p:cNvPicPr>
            <p:nvPr/>
          </p:nvPicPr>
          <p:blipFill>
            <a:blip r:embed="rId5"/>
            <a:srcRect/>
            <a:stretch>
              <a:fillRect/>
            </a:stretch>
          </p:blipFill>
          <p:spPr bwMode="auto">
            <a:xfrm>
              <a:off x="3968774" y="5523833"/>
              <a:ext cx="914738" cy="971060"/>
            </a:xfrm>
            <a:prstGeom prst="rect">
              <a:avLst/>
            </a:prstGeom>
            <a:noFill/>
            <a:ln>
              <a:noFill/>
            </a:ln>
            <a:effectLst>
              <a:outerShdw blurRad="114300" dist="50800" dir="2700000" algn="tl" rotWithShape="0">
                <a:srgbClr val="000000">
                  <a:alpha val="39999"/>
                </a:srgbClr>
              </a:outerShdw>
            </a:effectLst>
            <a:extLst/>
          </p:spPr>
        </p:pic>
      </p:grpSp>
      <p:cxnSp>
        <p:nvCxnSpPr>
          <p:cNvPr id="15" name="Straight Arrow Connector 12"/>
          <p:cNvCxnSpPr>
            <a:cxnSpLocks noChangeShapeType="1"/>
          </p:cNvCxnSpPr>
          <p:nvPr/>
        </p:nvCxnSpPr>
        <p:spPr bwMode="auto">
          <a:xfrm flipV="1">
            <a:off x="3282210" y="2592328"/>
            <a:ext cx="1435894" cy="1487090"/>
          </a:xfrm>
          <a:prstGeom prst="straightConnector1">
            <a:avLst/>
          </a:prstGeom>
          <a:noFill/>
          <a:ln w="9525">
            <a:solidFill>
              <a:schemeClr val="tx1"/>
            </a:solidFill>
            <a:prstDash val="dash"/>
            <a:round/>
            <a:headEnd/>
            <a:tailEnd type="arrow" w="med" len="med"/>
          </a:ln>
          <a:extLst>
            <a:ext uri="{909E8E84-426E-40DD-AFC4-6F175D3DCCD1}">
              <a14:hiddenFill xmlns:a14="http://schemas.microsoft.com/office/drawing/2010/main">
                <a:noFill/>
              </a14:hiddenFill>
            </a:ext>
          </a:extLst>
        </p:spPr>
      </p:cxnSp>
      <p:cxnSp>
        <p:nvCxnSpPr>
          <p:cNvPr id="16" name="Straight Arrow Connector 16"/>
          <p:cNvCxnSpPr>
            <a:cxnSpLocks noChangeShapeType="1"/>
          </p:cNvCxnSpPr>
          <p:nvPr/>
        </p:nvCxnSpPr>
        <p:spPr bwMode="auto">
          <a:xfrm flipV="1">
            <a:off x="3271495" y="2592328"/>
            <a:ext cx="2332434" cy="1513285"/>
          </a:xfrm>
          <a:prstGeom prst="straightConnector1">
            <a:avLst/>
          </a:prstGeom>
          <a:noFill/>
          <a:ln w="9525">
            <a:solidFill>
              <a:schemeClr val="tx1"/>
            </a:solidFill>
            <a:prstDash val="dash"/>
            <a:round/>
            <a:headEnd/>
            <a:tailEnd type="arrow" w="med" len="med"/>
          </a:ln>
          <a:extLst>
            <a:ext uri="{909E8E84-426E-40DD-AFC4-6F175D3DCCD1}">
              <a14:hiddenFill xmlns:a14="http://schemas.microsoft.com/office/drawing/2010/main">
                <a:noFill/>
              </a14:hiddenFill>
            </a:ext>
          </a:extLst>
        </p:spPr>
      </p:cxnSp>
      <p:sp>
        <p:nvSpPr>
          <p:cNvPr id="2" name="TextBox 1"/>
          <p:cNvSpPr txBox="1"/>
          <p:nvPr/>
        </p:nvSpPr>
        <p:spPr>
          <a:xfrm>
            <a:off x="6505231" y="1693575"/>
            <a:ext cx="2519189" cy="1323439"/>
          </a:xfrm>
          <a:prstGeom prst="rect">
            <a:avLst/>
          </a:prstGeom>
          <a:noFill/>
        </p:spPr>
        <p:txBody>
          <a:bodyPr wrap="square" rtlCol="0">
            <a:spAutoFit/>
          </a:bodyPr>
          <a:lstStyle/>
          <a:p>
            <a:r>
              <a:rPr lang="en-US" sz="1600" i="1" dirty="0" smtClean="0"/>
              <a:t>One Enterprises customer aware of 5-10 Cloud Services while </a:t>
            </a:r>
            <a:r>
              <a:rPr lang="en-US" sz="1600" i="1" dirty="0" err="1" smtClean="0"/>
              <a:t>Skyhigh</a:t>
            </a:r>
            <a:r>
              <a:rPr lang="en-US" sz="1600" i="1" dirty="0" smtClean="0"/>
              <a:t> identified 800+ cloud services. </a:t>
            </a:r>
            <a:endParaRPr lang="en-US" sz="1600" i="1" dirty="0"/>
          </a:p>
        </p:txBody>
      </p:sp>
    </p:spTree>
    <p:extLst>
      <p:ext uri="{BB962C8B-B14F-4D97-AF65-F5344CB8AC3E}">
        <p14:creationId xmlns:p14="http://schemas.microsoft.com/office/powerpoint/2010/main" val="305945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3.12581E-6 3.7037E-7 L -0.40948 0.3831 " pathEditMode="relative" rAng="0" ptsTypes="AA">
                                      <p:cBhvr>
                                        <p:cTn id="6" dur="3000" spd="-100000" fill="hold"/>
                                        <p:tgtEl>
                                          <p:spTgt spid="8"/>
                                        </p:tgtEl>
                                        <p:attrNameLst>
                                          <p:attrName>ppt_x</p:attrName>
                                          <p:attrName>ppt_y</p:attrName>
                                        </p:attrNameLst>
                                      </p:cBhvr>
                                      <p:rCtr x="-20474" y="19144"/>
                                    </p:animMotion>
                                  </p:childTnLst>
                                </p:cTn>
                              </p:par>
                              <p:par>
                                <p:cTn id="7" presetID="0" presetClass="path" presetSubtype="0" accel="50000" decel="50000" fill="hold" nodeType="withEffect">
                                  <p:stCondLst>
                                    <p:cond delay="0"/>
                                  </p:stCondLst>
                                  <p:childTnLst>
                                    <p:animMotion origin="layout" path="M 4.6783E-6 4.44444E-6 L -0.27429 0.38333 " pathEditMode="relative" rAng="0" ptsTypes="AA">
                                      <p:cBhvr>
                                        <p:cTn id="8" dur="3000" spd="-100000" fill="hold"/>
                                        <p:tgtEl>
                                          <p:spTgt spid="12"/>
                                        </p:tgtEl>
                                        <p:attrNameLst>
                                          <p:attrName>ppt_x</p:attrName>
                                          <p:attrName>ppt_y</p:attrName>
                                        </p:attrNameLst>
                                      </p:cBhvr>
                                      <p:rCtr x="-13715" y="19167"/>
                                    </p:animMotion>
                                  </p:childTnLst>
                                </p:cTn>
                              </p:par>
                            </p:childTnLst>
                          </p:cTn>
                        </p:par>
                        <p:par>
                          <p:cTn id="9" fill="hold">
                            <p:stCondLst>
                              <p:cond delay="3000"/>
                            </p:stCondLst>
                            <p:childTnLst>
                              <p:par>
                                <p:cTn id="10" presetID="9" presetClass="entr" presetSubtype="0"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9"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3"/>
          <p:cNvSpPr>
            <a:spLocks noGrp="1"/>
          </p:cNvSpPr>
          <p:nvPr>
            <p:ph type="title"/>
          </p:nvPr>
        </p:nvSpPr>
        <p:spPr>
          <a:xfrm>
            <a:off x="0" y="232367"/>
            <a:ext cx="8686800" cy="479822"/>
          </a:xfrm>
        </p:spPr>
        <p:txBody>
          <a:bodyPr/>
          <a:lstStyle/>
          <a:p>
            <a:r>
              <a:rPr lang="en-US" altLang="en-US" sz="2000" b="1" dirty="0">
                <a:solidFill>
                  <a:schemeClr val="tx1">
                    <a:lumMod val="50000"/>
                    <a:lumOff val="50000"/>
                  </a:schemeClr>
                </a:solidFill>
              </a:rPr>
              <a:t>Cloud is a computing style that creates value by increasing economic potential, promoting agility, security, efficiency and cost control</a:t>
            </a:r>
          </a:p>
        </p:txBody>
      </p:sp>
      <p:sp>
        <p:nvSpPr>
          <p:cNvPr id="9" name="Text Box 16"/>
          <p:cNvSpPr txBox="1">
            <a:spLocks noChangeArrowheads="1"/>
          </p:cNvSpPr>
          <p:nvPr/>
        </p:nvSpPr>
        <p:spPr bwMode="auto">
          <a:xfrm>
            <a:off x="1719351" y="4536877"/>
            <a:ext cx="6447235" cy="357188"/>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anchor="b"/>
          <a:lstStyle/>
          <a:p>
            <a:pPr eaLnBrk="1" hangingPunct="1">
              <a:defRPr/>
            </a:pPr>
            <a:r>
              <a:rPr lang="en-US" altLang="en-US" sz="600" dirty="0">
                <a:cs typeface="Arial" pitchFamily="34" charset="0"/>
              </a:rPr>
              <a:t>Source: NIST, IBM IBV Power of cloud study</a:t>
            </a:r>
          </a:p>
        </p:txBody>
      </p:sp>
      <p:grpSp>
        <p:nvGrpSpPr>
          <p:cNvPr id="48132" name="Group 4"/>
          <p:cNvGrpSpPr>
            <a:grpSpLocks/>
          </p:cNvGrpSpPr>
          <p:nvPr/>
        </p:nvGrpSpPr>
        <p:grpSpPr bwMode="auto">
          <a:xfrm>
            <a:off x="1594248" y="2218135"/>
            <a:ext cx="2055019" cy="2246709"/>
            <a:chOff x="352426" y="3587386"/>
            <a:chExt cx="2377440" cy="2624137"/>
          </a:xfrm>
        </p:grpSpPr>
        <p:sp>
          <p:nvSpPr>
            <p:cNvPr id="48143" name="Rounded Rectangle 3"/>
            <p:cNvSpPr>
              <a:spLocks noChangeArrowheads="1"/>
            </p:cNvSpPr>
            <p:nvPr/>
          </p:nvSpPr>
          <p:spPr bwMode="auto">
            <a:xfrm>
              <a:off x="352426" y="3587386"/>
              <a:ext cx="2377440" cy="2624137"/>
            </a:xfrm>
            <a:prstGeom prst="roundRect">
              <a:avLst>
                <a:gd name="adj" fmla="val 6958"/>
              </a:avLst>
            </a:prstGeom>
            <a:noFill/>
            <a:ln w="28575">
              <a:solidFill>
                <a:srgbClr val="00B2E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GB" altLang="en-US" sz="1050" b="1"/>
                <a:t>Cloud’s essential characteristics</a:t>
              </a:r>
              <a:endParaRPr lang="en-US" altLang="en-US" sz="1050" b="1"/>
            </a:p>
          </p:txBody>
        </p:sp>
        <p:sp>
          <p:nvSpPr>
            <p:cNvPr id="48144" name="Rectangle 4"/>
            <p:cNvSpPr>
              <a:spLocks noChangeArrowheads="1"/>
            </p:cNvSpPr>
            <p:nvPr/>
          </p:nvSpPr>
          <p:spPr bwMode="auto">
            <a:xfrm>
              <a:off x="496525" y="5570810"/>
              <a:ext cx="2075688" cy="531239"/>
            </a:xfrm>
            <a:prstGeom prst="rect">
              <a:avLst/>
            </a:prstGeom>
            <a:solidFill>
              <a:srgbClr val="00B2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GB" altLang="en-US" sz="1050">
                  <a:solidFill>
                    <a:schemeClr val="bg1"/>
                  </a:solidFill>
                </a:rPr>
                <a:t>Resource Pooling</a:t>
              </a:r>
              <a:endParaRPr lang="en-US" altLang="en-US" sz="1050">
                <a:solidFill>
                  <a:schemeClr val="bg1"/>
                </a:solidFill>
              </a:endParaRPr>
            </a:p>
          </p:txBody>
        </p:sp>
        <p:sp>
          <p:nvSpPr>
            <p:cNvPr id="48145" name="Rectangle 5"/>
            <p:cNvSpPr>
              <a:spLocks noChangeArrowheads="1"/>
            </p:cNvSpPr>
            <p:nvPr/>
          </p:nvSpPr>
          <p:spPr bwMode="auto">
            <a:xfrm>
              <a:off x="497157" y="4169842"/>
              <a:ext cx="1005840" cy="639762"/>
            </a:xfrm>
            <a:prstGeom prst="rect">
              <a:avLst/>
            </a:prstGeom>
            <a:solidFill>
              <a:srgbClr val="00B2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GB" altLang="en-US" sz="1050">
                  <a:solidFill>
                    <a:schemeClr val="bg1"/>
                  </a:solidFill>
                </a:rPr>
                <a:t>Broad Network Access</a:t>
              </a:r>
              <a:endParaRPr lang="en-US" altLang="en-US" sz="1050">
                <a:solidFill>
                  <a:schemeClr val="bg1"/>
                </a:solidFill>
              </a:endParaRPr>
            </a:p>
          </p:txBody>
        </p:sp>
        <p:sp>
          <p:nvSpPr>
            <p:cNvPr id="48146" name="Rectangle 6"/>
            <p:cNvSpPr>
              <a:spLocks noChangeArrowheads="1"/>
            </p:cNvSpPr>
            <p:nvPr/>
          </p:nvSpPr>
          <p:spPr bwMode="auto">
            <a:xfrm>
              <a:off x="1575579" y="4169842"/>
              <a:ext cx="1005840" cy="639762"/>
            </a:xfrm>
            <a:prstGeom prst="rect">
              <a:avLst/>
            </a:prstGeom>
            <a:solidFill>
              <a:srgbClr val="00B2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GB" altLang="en-US" sz="1050">
                  <a:solidFill>
                    <a:schemeClr val="bg1"/>
                  </a:solidFill>
                </a:rPr>
                <a:t>Rapid Elasticity</a:t>
              </a:r>
              <a:endParaRPr lang="en-US" altLang="en-US" sz="1050">
                <a:solidFill>
                  <a:schemeClr val="bg1"/>
                </a:solidFill>
              </a:endParaRPr>
            </a:p>
          </p:txBody>
        </p:sp>
        <p:sp>
          <p:nvSpPr>
            <p:cNvPr id="48147" name="Rectangle 7"/>
            <p:cNvSpPr>
              <a:spLocks noChangeArrowheads="1"/>
            </p:cNvSpPr>
            <p:nvPr/>
          </p:nvSpPr>
          <p:spPr bwMode="auto">
            <a:xfrm>
              <a:off x="496525" y="4873031"/>
              <a:ext cx="1005840" cy="639762"/>
            </a:xfrm>
            <a:prstGeom prst="rect">
              <a:avLst/>
            </a:prstGeom>
            <a:solidFill>
              <a:srgbClr val="00B2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GB" altLang="en-US" sz="1050">
                  <a:solidFill>
                    <a:schemeClr val="bg1"/>
                  </a:solidFill>
                </a:rPr>
                <a:t>On-demand self service</a:t>
              </a:r>
              <a:endParaRPr lang="en-US" altLang="en-US" sz="1050">
                <a:solidFill>
                  <a:schemeClr val="bg1"/>
                </a:solidFill>
              </a:endParaRPr>
            </a:p>
          </p:txBody>
        </p:sp>
        <p:sp>
          <p:nvSpPr>
            <p:cNvPr id="48148" name="Rectangle 8"/>
            <p:cNvSpPr>
              <a:spLocks noChangeArrowheads="1"/>
            </p:cNvSpPr>
            <p:nvPr/>
          </p:nvSpPr>
          <p:spPr bwMode="auto">
            <a:xfrm>
              <a:off x="1575579" y="4873031"/>
              <a:ext cx="1005840" cy="639762"/>
            </a:xfrm>
            <a:prstGeom prst="rect">
              <a:avLst/>
            </a:prstGeom>
            <a:solidFill>
              <a:srgbClr val="00B2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GB" altLang="en-US" sz="1050">
                  <a:solidFill>
                    <a:schemeClr val="bg1"/>
                  </a:solidFill>
                </a:rPr>
                <a:t>Measured service</a:t>
              </a:r>
              <a:endParaRPr lang="en-US" altLang="en-US" sz="1050">
                <a:solidFill>
                  <a:schemeClr val="bg1"/>
                </a:solidFill>
              </a:endParaRPr>
            </a:p>
          </p:txBody>
        </p:sp>
      </p:grpSp>
      <p:sp>
        <p:nvSpPr>
          <p:cNvPr id="18" name="Rectangle 17"/>
          <p:cNvSpPr/>
          <p:nvPr/>
        </p:nvSpPr>
        <p:spPr>
          <a:xfrm>
            <a:off x="1594247" y="1218069"/>
            <a:ext cx="2057400" cy="959586"/>
          </a:xfrm>
          <a:prstGeom prst="rect">
            <a:avLst/>
          </a:prstGeom>
          <a:noFill/>
          <a:ln w="3175" cmpd="sng">
            <a:noFill/>
          </a:ln>
        </p:spPr>
        <p:txBody>
          <a:bodyPr lIns="0" tIns="0" rIns="0" bIns="0"/>
          <a:lstStyle/>
          <a:p>
            <a:pPr eaLnBrk="1" hangingPunct="1">
              <a:defRPr/>
            </a:pPr>
            <a:r>
              <a:rPr lang="en-US" altLang="en-US" sz="1200" dirty="0">
                <a:ea typeface="MS PGothic" charset="0"/>
                <a:cs typeface="Arial" pitchFamily="34" charset="0"/>
              </a:rPr>
              <a:t>Cloud computing is a pay-per-use consumption and delivery model that enables real-time </a:t>
            </a:r>
            <a:r>
              <a:rPr lang="en-US" altLang="en-US" sz="1200" kern="0" spc="-23" dirty="0">
                <a:ea typeface="MS PGothic" charset="0"/>
                <a:cs typeface="Arial" pitchFamily="34" charset="0"/>
              </a:rPr>
              <a:t>delivery of </a:t>
            </a:r>
            <a:r>
              <a:rPr kumimoji="1" lang="en-US" altLang="en-US" sz="1200" dirty="0">
                <a:ea typeface="New MingLiu" charset="0"/>
                <a:cs typeface="Arial" pitchFamily="34" charset="0"/>
              </a:rPr>
              <a:t>configurable</a:t>
            </a:r>
            <a:r>
              <a:rPr lang="en-US" altLang="en-US" sz="1200" kern="0" spc="-23" dirty="0">
                <a:ea typeface="MS PGothic" charset="0"/>
                <a:cs typeface="Arial" pitchFamily="34" charset="0"/>
              </a:rPr>
              <a:t> computing resources</a:t>
            </a:r>
          </a:p>
        </p:txBody>
      </p:sp>
      <p:sp>
        <p:nvSpPr>
          <p:cNvPr id="19" name="Right Arrow 18"/>
          <p:cNvSpPr/>
          <p:nvPr/>
        </p:nvSpPr>
        <p:spPr bwMode="auto">
          <a:xfrm>
            <a:off x="3981450" y="1485900"/>
            <a:ext cx="305991" cy="3173016"/>
          </a:xfrm>
          <a:prstGeom prst="rightArrow">
            <a:avLst>
              <a:gd name="adj1" fmla="val 50000"/>
              <a:gd name="adj2" fmla="val 100000"/>
            </a:avLst>
          </a:prstGeom>
          <a:gradFill flip="none" rotWithShape="1">
            <a:gsLst>
              <a:gs pos="100000">
                <a:schemeClr val="bg1"/>
              </a:gs>
              <a:gs pos="30000">
                <a:schemeClr val="bg2">
                  <a:lumMod val="20000"/>
                  <a:lumOff val="80000"/>
                </a:schemeClr>
              </a:gs>
            </a:gsLst>
            <a:lin ang="10800000" scaled="1"/>
            <a:tileRect/>
          </a:gradFill>
          <a:ln>
            <a:noFill/>
          </a:ln>
          <a:effectLst/>
          <a:extLst/>
        </p:spPr>
        <p:txBody>
          <a:bodyPr/>
          <a:lstStyle/>
          <a:p>
            <a:pPr eaLnBrk="1" hangingPunct="1">
              <a:lnSpc>
                <a:spcPct val="90000"/>
              </a:lnSpc>
              <a:defRPr/>
            </a:pPr>
            <a:endParaRPr lang="en-US" dirty="0">
              <a:ea typeface="ＭＳ Ｐゴシック" charset="0"/>
              <a:cs typeface="Arial" pitchFamily="34" charset="0"/>
            </a:endParaRPr>
          </a:p>
        </p:txBody>
      </p:sp>
      <p:sp>
        <p:nvSpPr>
          <p:cNvPr id="48135" name="Rectangle 1"/>
          <p:cNvSpPr>
            <a:spLocks noChangeArrowheads="1"/>
          </p:cNvSpPr>
          <p:nvPr/>
        </p:nvSpPr>
        <p:spPr bwMode="auto">
          <a:xfrm>
            <a:off x="5219700" y="1774031"/>
            <a:ext cx="1920479" cy="363141"/>
          </a:xfrm>
          <a:prstGeom prst="rect">
            <a:avLst/>
          </a:prstGeom>
          <a:noFill/>
          <a:ln w="28575">
            <a:solidFill>
              <a:srgbClr val="00B2E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US" altLang="en-US" sz="1200"/>
              <a:t>Speed, agility, and scalability</a:t>
            </a:r>
          </a:p>
        </p:txBody>
      </p:sp>
      <p:sp>
        <p:nvSpPr>
          <p:cNvPr id="48136" name="Rectangle 2"/>
          <p:cNvSpPr>
            <a:spLocks noChangeArrowheads="1"/>
          </p:cNvSpPr>
          <p:nvPr/>
        </p:nvSpPr>
        <p:spPr bwMode="auto">
          <a:xfrm>
            <a:off x="4887550" y="1321352"/>
            <a:ext cx="3463617" cy="31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eaLnBrk="1" hangingPunct="1">
              <a:lnSpc>
                <a:spcPct val="105000"/>
              </a:lnSpc>
              <a:spcBef>
                <a:spcPts val="75"/>
              </a:spcBef>
              <a:spcAft>
                <a:spcPts val="75"/>
              </a:spcAft>
              <a:buClrTx/>
              <a:buNone/>
            </a:pPr>
            <a:r>
              <a:rPr lang="en-US" altLang="en-US" sz="1400" b="1" dirty="0">
                <a:solidFill>
                  <a:srgbClr val="00B3EF"/>
                </a:solidFill>
              </a:rPr>
              <a:t>Cloud empowers 6</a:t>
            </a:r>
            <a:r>
              <a:rPr lang="en-US" altLang="en-US" sz="1400" b="1" dirty="0" smtClean="0">
                <a:solidFill>
                  <a:srgbClr val="00B3EF"/>
                </a:solidFill>
              </a:rPr>
              <a:t> key benefits</a:t>
            </a:r>
            <a:endParaRPr lang="en-US" altLang="en-US" sz="1400" b="1" dirty="0">
              <a:solidFill>
                <a:srgbClr val="00B3EF"/>
              </a:solidFill>
            </a:endParaRPr>
          </a:p>
        </p:txBody>
      </p:sp>
      <p:sp>
        <p:nvSpPr>
          <p:cNvPr id="48137" name="Rectangle 30"/>
          <p:cNvSpPr>
            <a:spLocks noChangeArrowheads="1"/>
          </p:cNvSpPr>
          <p:nvPr/>
        </p:nvSpPr>
        <p:spPr bwMode="auto">
          <a:xfrm>
            <a:off x="5219700" y="2250281"/>
            <a:ext cx="1920479" cy="363141"/>
          </a:xfrm>
          <a:prstGeom prst="rect">
            <a:avLst/>
          </a:prstGeom>
          <a:noFill/>
          <a:ln w="28575">
            <a:solidFill>
              <a:srgbClr val="00B2E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GB" altLang="en-US" sz="1200"/>
              <a:t>Security rich and highly available</a:t>
            </a:r>
            <a:endParaRPr lang="en-US" altLang="en-US" sz="1200"/>
          </a:p>
        </p:txBody>
      </p:sp>
      <p:sp>
        <p:nvSpPr>
          <p:cNvPr id="48138" name="Rectangle 32"/>
          <p:cNvSpPr>
            <a:spLocks noChangeArrowheads="1"/>
          </p:cNvSpPr>
          <p:nvPr/>
        </p:nvSpPr>
        <p:spPr bwMode="auto">
          <a:xfrm>
            <a:off x="5219700" y="2726531"/>
            <a:ext cx="1920479" cy="363141"/>
          </a:xfrm>
          <a:prstGeom prst="rect">
            <a:avLst/>
          </a:prstGeom>
          <a:noFill/>
          <a:ln w="28575">
            <a:solidFill>
              <a:srgbClr val="00B2E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GB" altLang="en-US" sz="1200"/>
              <a:t>Improved Efficiency</a:t>
            </a:r>
            <a:endParaRPr lang="en-US" altLang="en-US" sz="1200"/>
          </a:p>
        </p:txBody>
      </p:sp>
      <p:sp>
        <p:nvSpPr>
          <p:cNvPr id="48139" name="Rectangle 34"/>
          <p:cNvSpPr>
            <a:spLocks noChangeArrowheads="1"/>
          </p:cNvSpPr>
          <p:nvPr/>
        </p:nvSpPr>
        <p:spPr bwMode="auto">
          <a:xfrm>
            <a:off x="5219700" y="3202781"/>
            <a:ext cx="1920479" cy="363141"/>
          </a:xfrm>
          <a:prstGeom prst="rect">
            <a:avLst/>
          </a:prstGeom>
          <a:noFill/>
          <a:ln w="28575">
            <a:solidFill>
              <a:srgbClr val="00B2E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GB" altLang="en-US" sz="1200"/>
              <a:t>Cost optimized</a:t>
            </a:r>
            <a:endParaRPr lang="en-US" altLang="en-US" sz="1200"/>
          </a:p>
        </p:txBody>
      </p:sp>
      <p:sp>
        <p:nvSpPr>
          <p:cNvPr id="48140" name="Rectangle 34"/>
          <p:cNvSpPr>
            <a:spLocks noChangeArrowheads="1"/>
          </p:cNvSpPr>
          <p:nvPr/>
        </p:nvSpPr>
        <p:spPr bwMode="auto">
          <a:xfrm>
            <a:off x="5219700" y="3679031"/>
            <a:ext cx="1920479" cy="363141"/>
          </a:xfrm>
          <a:prstGeom prst="rect">
            <a:avLst/>
          </a:prstGeom>
          <a:noFill/>
          <a:ln w="28575">
            <a:solidFill>
              <a:srgbClr val="00B2E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GB" altLang="en-US" sz="1200"/>
              <a:t>Masked complexity</a:t>
            </a:r>
            <a:endParaRPr lang="en-US" altLang="en-US" sz="1200"/>
          </a:p>
        </p:txBody>
      </p:sp>
      <p:sp>
        <p:nvSpPr>
          <p:cNvPr id="48141" name="Rectangle 40"/>
          <p:cNvSpPr>
            <a:spLocks noChangeArrowheads="1"/>
          </p:cNvSpPr>
          <p:nvPr/>
        </p:nvSpPr>
        <p:spPr bwMode="auto">
          <a:xfrm>
            <a:off x="5219700" y="4155281"/>
            <a:ext cx="1920479" cy="363141"/>
          </a:xfrm>
          <a:prstGeom prst="rect">
            <a:avLst/>
          </a:prstGeom>
          <a:noFill/>
          <a:ln w="28575">
            <a:solidFill>
              <a:srgbClr val="00B2E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algn="ctr" eaLnBrk="1" hangingPunct="1">
              <a:lnSpc>
                <a:spcPct val="90000"/>
              </a:lnSpc>
              <a:spcBef>
                <a:spcPct val="0"/>
              </a:spcBef>
              <a:buClrTx/>
              <a:buFontTx/>
              <a:buNone/>
            </a:pPr>
            <a:r>
              <a:rPr lang="en-GB" altLang="en-US" sz="1200"/>
              <a:t>Ecosystem connectivity</a:t>
            </a:r>
            <a:endParaRPr lang="en-US" altLang="en-US" sz="1200"/>
          </a:p>
        </p:txBody>
      </p:sp>
    </p:spTree>
    <p:extLst>
      <p:ext uri="{BB962C8B-B14F-4D97-AF65-F5344CB8AC3E}">
        <p14:creationId xmlns:p14="http://schemas.microsoft.com/office/powerpoint/2010/main" val="3699904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2"/>
          <p:cNvSpPr txBox="1">
            <a:spLocks noChangeArrowheads="1"/>
          </p:cNvSpPr>
          <p:nvPr/>
        </p:nvSpPr>
        <p:spPr bwMode="auto">
          <a:xfrm>
            <a:off x="151006" y="691045"/>
            <a:ext cx="8534400" cy="4425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nSpc>
                <a:spcPct val="84000"/>
              </a:lnSpc>
            </a:pPr>
            <a:r>
              <a:rPr lang="en-GB" sz="2400" b="1" dirty="0" smtClean="0">
                <a:solidFill>
                  <a:schemeClr val="tx1"/>
                </a:solidFill>
                <a:latin typeface="+mj-lt"/>
                <a:cs typeface="Arial" pitchFamily="34" charset="0"/>
              </a:rPr>
              <a:t> </a:t>
            </a:r>
            <a:endParaRPr lang="en-GB" sz="2400" b="1" dirty="0">
              <a:solidFill>
                <a:schemeClr val="tx1"/>
              </a:solidFill>
              <a:latin typeface="+mj-lt"/>
              <a:cs typeface="Arial" pitchFamily="34" charset="0"/>
            </a:endParaRPr>
          </a:p>
        </p:txBody>
      </p:sp>
      <p:grpSp>
        <p:nvGrpSpPr>
          <p:cNvPr id="7" name="Group 6"/>
          <p:cNvGrpSpPr/>
          <p:nvPr/>
        </p:nvGrpSpPr>
        <p:grpSpPr>
          <a:xfrm>
            <a:off x="1773241" y="2185729"/>
            <a:ext cx="1862137" cy="1050131"/>
            <a:chOff x="1773238" y="2428875"/>
            <a:chExt cx="1862137" cy="1400175"/>
          </a:xfrm>
        </p:grpSpPr>
        <p:pic>
          <p:nvPicPr>
            <p:cNvPr id="55308" name="Picture 1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73238" y="3003550"/>
              <a:ext cx="1862137" cy="825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12" name="Picture 1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168525" y="2428875"/>
              <a:ext cx="501650" cy="609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15" name="Text Box 21"/>
            <p:cNvSpPr txBox="1">
              <a:spLocks noChangeArrowheads="1"/>
            </p:cNvSpPr>
            <p:nvPr/>
          </p:nvSpPr>
          <p:spPr bwMode="auto">
            <a:xfrm>
              <a:off x="2019300" y="3176589"/>
              <a:ext cx="658813" cy="3517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eaLnBrk="1" hangingPunct="1">
                <a:buSzPct val="100000"/>
              </a:pPr>
              <a:r>
                <a:rPr lang="en-US" sz="1100" b="1" dirty="0">
                  <a:solidFill>
                    <a:srgbClr val="333333"/>
                  </a:solidFill>
                  <a:latin typeface="Calibri" panose="020F0502020204030204" pitchFamily="34" charset="0"/>
                </a:rPr>
                <a:t>Internet</a:t>
              </a:r>
            </a:p>
          </p:txBody>
        </p:sp>
      </p:grpSp>
      <p:grpSp>
        <p:nvGrpSpPr>
          <p:cNvPr id="10" name="Group 9"/>
          <p:cNvGrpSpPr/>
          <p:nvPr/>
        </p:nvGrpSpPr>
        <p:grpSpPr>
          <a:xfrm>
            <a:off x="7467602" y="1980943"/>
            <a:ext cx="1431922" cy="969057"/>
            <a:chOff x="7388228" y="2405064"/>
            <a:chExt cx="1431922" cy="1292075"/>
          </a:xfrm>
        </p:grpSpPr>
        <p:grpSp>
          <p:nvGrpSpPr>
            <p:cNvPr id="55306" name="Group 9"/>
            <p:cNvGrpSpPr>
              <a:grpSpLocks/>
            </p:cNvGrpSpPr>
            <p:nvPr/>
          </p:nvGrpSpPr>
          <p:grpSpPr bwMode="auto">
            <a:xfrm>
              <a:off x="7388228" y="2405064"/>
              <a:ext cx="1209675" cy="855662"/>
              <a:chOff x="4654" y="1515"/>
              <a:chExt cx="762" cy="539"/>
            </a:xfrm>
          </p:grpSpPr>
          <p:pic>
            <p:nvPicPr>
              <p:cNvPr id="55465" name="Picture 10"/>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654" y="1519"/>
                <a:ext cx="762" cy="3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466" name="Oval 11"/>
              <p:cNvSpPr>
                <a:spLocks noChangeArrowheads="1"/>
              </p:cNvSpPr>
              <p:nvPr/>
            </p:nvSpPr>
            <p:spPr bwMode="auto">
              <a:xfrm>
                <a:off x="4676" y="1515"/>
                <a:ext cx="695" cy="336"/>
              </a:xfrm>
              <a:prstGeom prst="ellipse">
                <a:avLst/>
              </a:prstGeom>
              <a:noFill/>
              <a:ln w="9360" cap="sq">
                <a:solidFill>
                  <a:srgbClr val="00FFFF"/>
                </a:solidFill>
                <a:miter lim="800000"/>
                <a:headEnd/>
                <a:tailEnd/>
              </a:ln>
              <a:effectLst>
                <a:outerShdw dist="17819" dir="2700000" algn="ctr" rotWithShape="0">
                  <a:srgbClr val="009898"/>
                </a:outerShdw>
              </a:effectLst>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sp>
            <p:nvSpPr>
              <p:cNvPr id="55467" name="Line 12"/>
              <p:cNvSpPr>
                <a:spLocks noChangeShapeType="1"/>
              </p:cNvSpPr>
              <p:nvPr/>
            </p:nvSpPr>
            <p:spPr bwMode="auto">
              <a:xfrm>
                <a:off x="4768" y="1800"/>
                <a:ext cx="71" cy="254"/>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sp>
          <p:nvSpPr>
            <p:cNvPr id="55321" name="Text Box 27"/>
            <p:cNvSpPr txBox="1">
              <a:spLocks noChangeArrowheads="1"/>
            </p:cNvSpPr>
            <p:nvPr/>
          </p:nvSpPr>
          <p:spPr bwMode="auto">
            <a:xfrm>
              <a:off x="7850188" y="2894013"/>
              <a:ext cx="969962" cy="8031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1100" b="1" dirty="0">
                  <a:solidFill>
                    <a:srgbClr val="333333"/>
                  </a:solidFill>
                  <a:latin typeface="Calibri" panose="020F0502020204030204" pitchFamily="34" charset="0"/>
                </a:rPr>
                <a:t>Social &amp; Internet Data sources</a:t>
              </a:r>
            </a:p>
          </p:txBody>
        </p:sp>
      </p:grpSp>
      <p:sp>
        <p:nvSpPr>
          <p:cNvPr id="55323" name="Line 29"/>
          <p:cNvSpPr>
            <a:spLocks noChangeShapeType="1"/>
          </p:cNvSpPr>
          <p:nvPr/>
        </p:nvSpPr>
        <p:spPr bwMode="auto">
          <a:xfrm flipV="1">
            <a:off x="7637799" y="2942559"/>
            <a:ext cx="27908" cy="431190"/>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nvGrpSpPr>
          <p:cNvPr id="17" name="Group 16"/>
          <p:cNvGrpSpPr/>
          <p:nvPr/>
        </p:nvGrpSpPr>
        <p:grpSpPr>
          <a:xfrm>
            <a:off x="7072588" y="3377156"/>
            <a:ext cx="1722438" cy="833701"/>
            <a:chOff x="7354097" y="3938588"/>
            <a:chExt cx="1722438" cy="1111598"/>
          </a:xfrm>
        </p:grpSpPr>
        <p:pic>
          <p:nvPicPr>
            <p:cNvPr id="55303" name="Picture 6"/>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911310" y="3938588"/>
              <a:ext cx="1165225" cy="7080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16" name="Text Box 22"/>
            <p:cNvSpPr txBox="1">
              <a:spLocks noChangeArrowheads="1"/>
            </p:cNvSpPr>
            <p:nvPr/>
          </p:nvSpPr>
          <p:spPr bwMode="auto">
            <a:xfrm>
              <a:off x="7401722" y="4681539"/>
              <a:ext cx="1439863" cy="3686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lnSpc>
                  <a:spcPct val="80000"/>
                </a:lnSpc>
                <a:buSzPct val="100000"/>
              </a:pPr>
              <a:r>
                <a:rPr lang="en-US" sz="1100" b="1" dirty="0">
                  <a:solidFill>
                    <a:srgbClr val="333333"/>
                  </a:solidFill>
                  <a:latin typeface="Calibri" panose="020F0502020204030204" pitchFamily="34" charset="0"/>
                </a:rPr>
                <a:t>Trading partner communities</a:t>
              </a:r>
            </a:p>
          </p:txBody>
        </p:sp>
        <p:sp>
          <p:nvSpPr>
            <p:cNvPr id="55322" name="Oval 28"/>
            <p:cNvSpPr>
              <a:spLocks noChangeArrowheads="1"/>
            </p:cNvSpPr>
            <p:nvPr/>
          </p:nvSpPr>
          <p:spPr bwMode="auto">
            <a:xfrm>
              <a:off x="7354097" y="4129088"/>
              <a:ext cx="1344613" cy="479425"/>
            </a:xfrm>
            <a:prstGeom prst="ellipse">
              <a:avLst/>
            </a:prstGeom>
            <a:noFill/>
            <a:ln w="9360" cap="sq">
              <a:solidFill>
                <a:srgbClr val="00FFFF"/>
              </a:solidFill>
              <a:miter lim="800000"/>
              <a:headEnd/>
              <a:tailEnd/>
            </a:ln>
            <a:effectLst>
              <a:outerShdw dist="17819" dir="2700000" algn="ctr" rotWithShape="0">
                <a:srgbClr val="009898"/>
              </a:outerShdw>
            </a:effectLst>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pic>
          <p:nvPicPr>
            <p:cNvPr id="55342" name="Picture 48"/>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252622" y="3956050"/>
              <a:ext cx="495300" cy="495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43" name="Picture 49"/>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414422" y="4132263"/>
              <a:ext cx="304800" cy="304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44" name="Picture 50"/>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747797" y="3941763"/>
              <a:ext cx="547688" cy="4238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45" name="Picture 51"/>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570546" y="4203700"/>
              <a:ext cx="428625" cy="428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46" name="Picture 52"/>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8038310" y="4179888"/>
              <a:ext cx="377825" cy="4619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5" name="Group 4"/>
          <p:cNvGrpSpPr/>
          <p:nvPr/>
        </p:nvGrpSpPr>
        <p:grpSpPr>
          <a:xfrm>
            <a:off x="377835" y="2071425"/>
            <a:ext cx="1595437" cy="924796"/>
            <a:chOff x="395288" y="2301875"/>
            <a:chExt cx="1595437" cy="1233062"/>
          </a:xfrm>
        </p:grpSpPr>
        <p:sp>
          <p:nvSpPr>
            <p:cNvPr id="55311" name="Line 17"/>
            <p:cNvSpPr>
              <a:spLocks noChangeShapeType="1"/>
            </p:cNvSpPr>
            <p:nvPr/>
          </p:nvSpPr>
          <p:spPr bwMode="auto">
            <a:xfrm flipH="1" flipV="1">
              <a:off x="1557338" y="2897188"/>
              <a:ext cx="433387" cy="322262"/>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317" name="Text Box 23"/>
            <p:cNvSpPr txBox="1">
              <a:spLocks noChangeArrowheads="1"/>
            </p:cNvSpPr>
            <p:nvPr/>
          </p:nvSpPr>
          <p:spPr bwMode="auto">
            <a:xfrm>
              <a:off x="519113" y="2957513"/>
              <a:ext cx="1181100" cy="577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1100" b="1" dirty="0">
                  <a:solidFill>
                    <a:srgbClr val="333333"/>
                  </a:solidFill>
                  <a:latin typeface="Calibri" panose="020F0502020204030204" pitchFamily="34" charset="0"/>
                </a:rPr>
                <a:t>Mobile, PoS, ATMs</a:t>
              </a:r>
            </a:p>
          </p:txBody>
        </p:sp>
        <p:sp>
          <p:nvSpPr>
            <p:cNvPr id="55324" name="Oval 30"/>
            <p:cNvSpPr>
              <a:spLocks noChangeArrowheads="1"/>
            </p:cNvSpPr>
            <p:nvPr/>
          </p:nvSpPr>
          <p:spPr bwMode="auto">
            <a:xfrm>
              <a:off x="454025" y="2540000"/>
              <a:ext cx="1295400" cy="434975"/>
            </a:xfrm>
            <a:prstGeom prst="ellipse">
              <a:avLst/>
            </a:prstGeom>
            <a:noFill/>
            <a:ln w="9360" cap="sq">
              <a:solidFill>
                <a:srgbClr val="00FFFF"/>
              </a:solidFill>
              <a:miter lim="800000"/>
              <a:headEnd/>
              <a:tailEnd/>
            </a:ln>
            <a:effectLst>
              <a:outerShdw dist="17819" dir="2700000" algn="ctr" rotWithShape="0">
                <a:srgbClr val="009898"/>
              </a:outerShdw>
            </a:effectLst>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pic>
          <p:nvPicPr>
            <p:cNvPr id="55347" name="Picture 53"/>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1362075" y="2463800"/>
              <a:ext cx="361950" cy="361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48" name="Picture 54"/>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1057275" y="2301875"/>
              <a:ext cx="385763" cy="4810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49" name="Picture 55"/>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395288" y="2392363"/>
              <a:ext cx="434975" cy="434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50" name="Picture 56"/>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771525" y="2444750"/>
              <a:ext cx="234950" cy="234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51" name="Picture 57"/>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776288" y="2706688"/>
              <a:ext cx="271462" cy="2714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52" name="Picture 58"/>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571500" y="2635250"/>
              <a:ext cx="296863" cy="2968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53" name="Picture 59"/>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919163" y="2416175"/>
              <a:ext cx="266700" cy="2667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54" name="Picture 60"/>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985838" y="2601913"/>
              <a:ext cx="454025" cy="4540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9" name="Group 8"/>
          <p:cNvGrpSpPr/>
          <p:nvPr/>
        </p:nvGrpSpPr>
        <p:grpSpPr>
          <a:xfrm>
            <a:off x="6204753" y="2526971"/>
            <a:ext cx="1862137" cy="619125"/>
            <a:chOff x="6072188" y="2962275"/>
            <a:chExt cx="1862137" cy="825500"/>
          </a:xfrm>
        </p:grpSpPr>
        <p:pic>
          <p:nvPicPr>
            <p:cNvPr id="55305" name="Picture 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72188" y="2962275"/>
              <a:ext cx="1862137" cy="825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77" name="Text Box 110"/>
            <p:cNvSpPr txBox="1">
              <a:spLocks noChangeArrowheads="1"/>
            </p:cNvSpPr>
            <p:nvPr/>
          </p:nvSpPr>
          <p:spPr bwMode="auto">
            <a:xfrm>
              <a:off x="6964363" y="3155950"/>
              <a:ext cx="658812" cy="3517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eaLnBrk="1" hangingPunct="1">
                <a:buSzPct val="100000"/>
              </a:pPr>
              <a:r>
                <a:rPr lang="en-US" sz="1100" b="1" dirty="0">
                  <a:solidFill>
                    <a:srgbClr val="333333"/>
                  </a:solidFill>
                  <a:latin typeface="Calibri" panose="020F0502020204030204" pitchFamily="34" charset="0"/>
                </a:rPr>
                <a:t>Internet</a:t>
              </a:r>
            </a:p>
          </p:txBody>
        </p:sp>
      </p:grpSp>
      <p:grpSp>
        <p:nvGrpSpPr>
          <p:cNvPr id="6" name="Group 5"/>
          <p:cNvGrpSpPr/>
          <p:nvPr/>
        </p:nvGrpSpPr>
        <p:grpSpPr>
          <a:xfrm>
            <a:off x="1234536" y="1429012"/>
            <a:ext cx="1270000" cy="1269206"/>
            <a:chOff x="1163638" y="1411288"/>
            <a:chExt cx="1270000" cy="1692275"/>
          </a:xfrm>
        </p:grpSpPr>
        <p:sp>
          <p:nvSpPr>
            <p:cNvPr id="55314" name="Line 20"/>
            <p:cNvSpPr>
              <a:spLocks noChangeShapeType="1"/>
            </p:cNvSpPr>
            <p:nvPr/>
          </p:nvSpPr>
          <p:spPr bwMode="auto">
            <a:xfrm>
              <a:off x="1833563" y="2100263"/>
              <a:ext cx="395287" cy="1003300"/>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pic>
          <p:nvPicPr>
            <p:cNvPr id="55378" name="Picture 111"/>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1163638" y="1411288"/>
              <a:ext cx="1270000" cy="8112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79" name="Text Box 112"/>
            <p:cNvSpPr txBox="1">
              <a:spLocks noChangeArrowheads="1"/>
            </p:cNvSpPr>
            <p:nvPr/>
          </p:nvSpPr>
          <p:spPr bwMode="auto">
            <a:xfrm>
              <a:off x="1280337" y="1560623"/>
              <a:ext cx="1143560" cy="577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eaLnBrk="1" hangingPunct="1">
                <a:buSzPct val="100000"/>
              </a:pPr>
              <a:r>
                <a:rPr lang="en-US" sz="1100" b="1" dirty="0">
                  <a:solidFill>
                    <a:srgbClr val="333333"/>
                  </a:solidFill>
                  <a:latin typeface="Calibri" panose="020F0502020204030204" pitchFamily="34" charset="0"/>
                </a:rPr>
                <a:t>Public </a:t>
              </a:r>
              <a:r>
                <a:rPr lang="en-US" sz="1100" b="1" dirty="0" smtClean="0">
                  <a:solidFill>
                    <a:srgbClr val="333333"/>
                  </a:solidFill>
                  <a:latin typeface="Calibri" panose="020F0502020204030204" pitchFamily="34" charset="0"/>
                </a:rPr>
                <a:t>Cloud</a:t>
              </a:r>
            </a:p>
            <a:p>
              <a:pPr eaLnBrk="1" hangingPunct="1">
                <a:buSzPct val="100000"/>
              </a:pPr>
              <a:r>
                <a:rPr lang="en-US" sz="1100" b="1" dirty="0" smtClean="0">
                  <a:solidFill>
                    <a:srgbClr val="333333"/>
                  </a:solidFill>
                  <a:latin typeface="Calibri" panose="020F0502020204030204" pitchFamily="34" charset="0"/>
                </a:rPr>
                <a:t>Dedicated Cloud</a:t>
              </a:r>
              <a:endParaRPr lang="en-US" sz="1100" b="1" dirty="0">
                <a:solidFill>
                  <a:srgbClr val="333333"/>
                </a:solidFill>
                <a:latin typeface="Calibri" panose="020F0502020204030204" pitchFamily="34" charset="0"/>
              </a:endParaRPr>
            </a:p>
          </p:txBody>
        </p:sp>
      </p:grpSp>
      <p:sp>
        <p:nvSpPr>
          <p:cNvPr id="55385" name="AutoShape 118"/>
          <p:cNvSpPr>
            <a:spLocks noChangeArrowheads="1"/>
          </p:cNvSpPr>
          <p:nvPr/>
        </p:nvSpPr>
        <p:spPr bwMode="auto">
          <a:xfrm>
            <a:off x="2017394" y="2917963"/>
            <a:ext cx="287338" cy="150019"/>
          </a:xfrm>
          <a:prstGeom prst="flowChartAlternateProcess">
            <a:avLst/>
          </a:prstGeom>
          <a:gradFill rotWithShape="0">
            <a:gsLst>
              <a:gs pos="0">
                <a:srgbClr val="000099"/>
              </a:gs>
              <a:gs pos="100000">
                <a:srgbClr val="0066FF"/>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1000" b="1" dirty="0">
                <a:solidFill>
                  <a:srgbClr val="FFFFFF"/>
                </a:solidFill>
              </a:rPr>
              <a:t>API</a:t>
            </a:r>
          </a:p>
        </p:txBody>
      </p:sp>
      <p:grpSp>
        <p:nvGrpSpPr>
          <p:cNvPr id="20" name="Group 19"/>
          <p:cNvGrpSpPr/>
          <p:nvPr/>
        </p:nvGrpSpPr>
        <p:grpSpPr>
          <a:xfrm>
            <a:off x="1577975" y="3117980"/>
            <a:ext cx="1460500" cy="978694"/>
            <a:chOff x="1577975" y="3671888"/>
            <a:chExt cx="1460500" cy="1304925"/>
          </a:xfrm>
        </p:grpSpPr>
        <p:sp>
          <p:nvSpPr>
            <p:cNvPr id="55376" name="Line 109"/>
            <p:cNvSpPr>
              <a:spLocks noChangeShapeType="1"/>
            </p:cNvSpPr>
            <p:nvPr/>
          </p:nvSpPr>
          <p:spPr bwMode="auto">
            <a:xfrm flipH="1">
              <a:off x="2052638" y="3671888"/>
              <a:ext cx="222250" cy="449262"/>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nvGrpSpPr>
            <p:cNvPr id="55387" name="Group 120"/>
            <p:cNvGrpSpPr>
              <a:grpSpLocks/>
            </p:cNvGrpSpPr>
            <p:nvPr/>
          </p:nvGrpSpPr>
          <p:grpSpPr bwMode="auto">
            <a:xfrm>
              <a:off x="1577975" y="4033838"/>
              <a:ext cx="1460500" cy="942975"/>
              <a:chOff x="994" y="2541"/>
              <a:chExt cx="920" cy="594"/>
            </a:xfrm>
          </p:grpSpPr>
          <p:sp>
            <p:nvSpPr>
              <p:cNvPr id="55421" name="Oval 121"/>
              <p:cNvSpPr>
                <a:spLocks noChangeArrowheads="1"/>
              </p:cNvSpPr>
              <p:nvPr/>
            </p:nvSpPr>
            <p:spPr bwMode="auto">
              <a:xfrm>
                <a:off x="1002" y="2581"/>
                <a:ext cx="836" cy="289"/>
              </a:xfrm>
              <a:prstGeom prst="ellipse">
                <a:avLst/>
              </a:prstGeom>
              <a:noFill/>
              <a:ln w="9360" cap="sq">
                <a:solidFill>
                  <a:srgbClr val="00FFFF"/>
                </a:solidFill>
                <a:miter lim="800000"/>
                <a:headEnd/>
                <a:tailEnd/>
              </a:ln>
              <a:effectLst>
                <a:outerShdw dist="17819" dir="2700000" algn="ctr" rotWithShape="0">
                  <a:srgbClr val="009898"/>
                </a:outerShdw>
              </a:effectLst>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sp>
            <p:nvSpPr>
              <p:cNvPr id="55422" name="Text Box 122"/>
              <p:cNvSpPr txBox="1">
                <a:spLocks noChangeArrowheads="1"/>
              </p:cNvSpPr>
              <p:nvPr/>
            </p:nvSpPr>
            <p:spPr bwMode="auto">
              <a:xfrm>
                <a:off x="994" y="2903"/>
                <a:ext cx="920" cy="2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lnSpc>
                    <a:spcPct val="80000"/>
                  </a:lnSpc>
                  <a:buSzPct val="100000"/>
                </a:pPr>
                <a:r>
                  <a:rPr lang="en-US" sz="1100" b="1" dirty="0">
                    <a:solidFill>
                      <a:srgbClr val="333333"/>
                    </a:solidFill>
                    <a:latin typeface="Calibri" panose="020F0502020204030204" pitchFamily="34" charset="0"/>
                  </a:rPr>
                  <a:t>Developer &amp; Customer communities</a:t>
                </a:r>
              </a:p>
            </p:txBody>
          </p:sp>
          <p:pic>
            <p:nvPicPr>
              <p:cNvPr id="55423" name="Picture 123"/>
              <p:cNvPicPr>
                <a:picLocks noChangeAspect="1"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1126" y="2556"/>
                <a:ext cx="148" cy="14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424" name="Picture 124"/>
              <p:cNvPicPr>
                <a:picLocks noChangeAspect="1"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1221" y="2678"/>
                <a:ext cx="162" cy="1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425" name="Picture 125"/>
              <p:cNvPicPr>
                <a:picLocks noChangeAspect="1"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1516" y="2550"/>
                <a:ext cx="127" cy="12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426" name="Picture 126"/>
              <p:cNvPicPr>
                <a:picLocks noChangeAspect="1" noChangeArrowheads="1"/>
              </p:cNvPicPr>
              <p:nvPr/>
            </p:nvPicPr>
            <p:blipFill>
              <a:blip r:embed="rId24">
                <a:extLst>
                  <a:ext uri="{28A0092B-C50C-407E-A947-70E740481C1C}">
                    <a14:useLocalDpi xmlns:a14="http://schemas.microsoft.com/office/drawing/2010/main"/>
                  </a:ext>
                </a:extLst>
              </a:blip>
              <a:srcRect/>
              <a:stretch>
                <a:fillRect/>
              </a:stretch>
            </p:blipFill>
            <p:spPr bwMode="auto">
              <a:xfrm>
                <a:off x="1444" y="2683"/>
                <a:ext cx="145" cy="14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5427" name="Group 127"/>
              <p:cNvGrpSpPr>
                <a:grpSpLocks/>
              </p:cNvGrpSpPr>
              <p:nvPr/>
            </p:nvGrpSpPr>
            <p:grpSpPr bwMode="auto">
              <a:xfrm>
                <a:off x="1332" y="2541"/>
                <a:ext cx="129" cy="147"/>
                <a:chOff x="1332" y="2541"/>
                <a:chExt cx="129" cy="147"/>
              </a:xfrm>
            </p:grpSpPr>
            <p:grpSp>
              <p:nvGrpSpPr>
                <p:cNvPr id="55434" name="Group 128"/>
                <p:cNvGrpSpPr>
                  <a:grpSpLocks/>
                </p:cNvGrpSpPr>
                <p:nvPr/>
              </p:nvGrpSpPr>
              <p:grpSpPr bwMode="auto">
                <a:xfrm>
                  <a:off x="1332" y="2541"/>
                  <a:ext cx="129" cy="147"/>
                  <a:chOff x="1332" y="2541"/>
                  <a:chExt cx="129" cy="147"/>
                </a:xfrm>
              </p:grpSpPr>
              <p:pic>
                <p:nvPicPr>
                  <p:cNvPr id="55436" name="Picture 129"/>
                  <p:cNvPicPr>
                    <a:picLocks noChangeAspect="1" noChangeArrowheads="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1332" y="2541"/>
                    <a:ext cx="129" cy="14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437" name="AutoShape 130"/>
                  <p:cNvSpPr>
                    <a:spLocks noChangeArrowheads="1"/>
                  </p:cNvSpPr>
                  <p:nvPr/>
                </p:nvSpPr>
                <p:spPr bwMode="auto">
                  <a:xfrm>
                    <a:off x="1340" y="2619"/>
                    <a:ext cx="54" cy="38"/>
                  </a:xfrm>
                  <a:custGeom>
                    <a:avLst/>
                    <a:gdLst>
                      <a:gd name="T0" fmla="*/ 11 w 144"/>
                      <a:gd name="T1" fmla="*/ 0 h 105"/>
                      <a:gd name="T2" fmla="*/ 19 w 144"/>
                      <a:gd name="T3" fmla="*/ 3 h 105"/>
                      <a:gd name="T4" fmla="*/ 30 w 144"/>
                      <a:gd name="T5" fmla="*/ 4 h 105"/>
                      <a:gd name="T6" fmla="*/ 38 w 144"/>
                      <a:gd name="T7" fmla="*/ 2 h 105"/>
                      <a:gd name="T8" fmla="*/ 46 w 144"/>
                      <a:gd name="T9" fmla="*/ 0 h 105"/>
                      <a:gd name="T10" fmla="*/ 52 w 144"/>
                      <a:gd name="T11" fmla="*/ 7 h 105"/>
                      <a:gd name="T12" fmla="*/ 54 w 144"/>
                      <a:gd name="T13" fmla="*/ 17 h 105"/>
                      <a:gd name="T14" fmla="*/ 54 w 144"/>
                      <a:gd name="T15" fmla="*/ 28 h 105"/>
                      <a:gd name="T16" fmla="*/ 44 w 144"/>
                      <a:gd name="T17" fmla="*/ 35 h 105"/>
                      <a:gd name="T18" fmla="*/ 30 w 144"/>
                      <a:gd name="T19" fmla="*/ 38 h 105"/>
                      <a:gd name="T20" fmla="*/ 1 w 144"/>
                      <a:gd name="T21" fmla="*/ 37 h 105"/>
                      <a:gd name="T22" fmla="*/ 0 w 144"/>
                      <a:gd name="T23" fmla="*/ 20 h 105"/>
                      <a:gd name="T24" fmla="*/ 1 w 144"/>
                      <a:gd name="T25" fmla="*/ 13 h 105"/>
                      <a:gd name="T26" fmla="*/ 5 w 144"/>
                      <a:gd name="T27" fmla="*/ 7 h 105"/>
                      <a:gd name="T28" fmla="*/ 11 w 144"/>
                      <a:gd name="T29" fmla="*/ 0 h 10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4"/>
                      <a:gd name="T46" fmla="*/ 0 h 105"/>
                      <a:gd name="T47" fmla="*/ 144 w 144"/>
                      <a:gd name="T48" fmla="*/ 105 h 10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4" h="105">
                        <a:moveTo>
                          <a:pt x="30" y="0"/>
                        </a:moveTo>
                        <a:lnTo>
                          <a:pt x="51" y="9"/>
                        </a:lnTo>
                        <a:lnTo>
                          <a:pt x="81" y="12"/>
                        </a:lnTo>
                        <a:lnTo>
                          <a:pt x="102" y="6"/>
                        </a:lnTo>
                        <a:lnTo>
                          <a:pt x="123" y="0"/>
                        </a:lnTo>
                        <a:lnTo>
                          <a:pt x="138" y="18"/>
                        </a:lnTo>
                        <a:lnTo>
                          <a:pt x="144" y="48"/>
                        </a:lnTo>
                        <a:lnTo>
                          <a:pt x="144" y="78"/>
                        </a:lnTo>
                        <a:lnTo>
                          <a:pt x="117" y="96"/>
                        </a:lnTo>
                        <a:lnTo>
                          <a:pt x="81" y="105"/>
                        </a:lnTo>
                        <a:lnTo>
                          <a:pt x="3" y="102"/>
                        </a:lnTo>
                        <a:lnTo>
                          <a:pt x="0" y="54"/>
                        </a:lnTo>
                        <a:lnTo>
                          <a:pt x="3" y="36"/>
                        </a:lnTo>
                        <a:lnTo>
                          <a:pt x="12" y="18"/>
                        </a:lnTo>
                        <a:lnTo>
                          <a:pt x="30" y="0"/>
                        </a:lnTo>
                        <a:close/>
                      </a:path>
                    </a:pathLst>
                  </a:custGeom>
                  <a:blipFill dpi="0" rotWithShape="0">
                    <a:blip r:embed="rId26"/>
                    <a:srcRect/>
                    <a:stretch>
                      <a:fillRect/>
                    </a:stretch>
                  </a:blip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grpSp>
            <p:sp>
              <p:nvSpPr>
                <p:cNvPr id="55435" name="AutoShape 131"/>
                <p:cNvSpPr>
                  <a:spLocks noChangeArrowheads="1"/>
                </p:cNvSpPr>
                <p:nvPr/>
              </p:nvSpPr>
              <p:spPr bwMode="auto">
                <a:xfrm>
                  <a:off x="1358" y="2630"/>
                  <a:ext cx="18" cy="18"/>
                </a:xfrm>
                <a:prstGeom prst="smileyFace">
                  <a:avLst>
                    <a:gd name="adj" fmla="val 4653"/>
                  </a:avLst>
                </a:prstGeom>
                <a:solidFill>
                  <a:srgbClr val="FFCC66"/>
                </a:solidFill>
                <a:ln w="9360" cap="sq">
                  <a:solidFill>
                    <a:srgbClr val="808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grpSp>
            <p:nvGrpSpPr>
              <p:cNvPr id="55428" name="Group 132"/>
              <p:cNvGrpSpPr>
                <a:grpSpLocks/>
              </p:cNvGrpSpPr>
              <p:nvPr/>
            </p:nvGrpSpPr>
            <p:grpSpPr bwMode="auto">
              <a:xfrm>
                <a:off x="1623" y="2649"/>
                <a:ext cx="129" cy="147"/>
                <a:chOff x="1623" y="2649"/>
                <a:chExt cx="129" cy="147"/>
              </a:xfrm>
            </p:grpSpPr>
            <p:grpSp>
              <p:nvGrpSpPr>
                <p:cNvPr id="55430" name="Group 133"/>
                <p:cNvGrpSpPr>
                  <a:grpSpLocks/>
                </p:cNvGrpSpPr>
                <p:nvPr/>
              </p:nvGrpSpPr>
              <p:grpSpPr bwMode="auto">
                <a:xfrm>
                  <a:off x="1623" y="2649"/>
                  <a:ext cx="129" cy="147"/>
                  <a:chOff x="1623" y="2649"/>
                  <a:chExt cx="129" cy="147"/>
                </a:xfrm>
              </p:grpSpPr>
              <p:pic>
                <p:nvPicPr>
                  <p:cNvPr id="55432" name="Picture 134"/>
                  <p:cNvPicPr>
                    <a:picLocks noChangeAspect="1" noChangeArrowheads="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1623" y="2649"/>
                    <a:ext cx="129" cy="14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433" name="AutoShape 135"/>
                  <p:cNvSpPr>
                    <a:spLocks noChangeArrowheads="1"/>
                  </p:cNvSpPr>
                  <p:nvPr/>
                </p:nvSpPr>
                <p:spPr bwMode="auto">
                  <a:xfrm>
                    <a:off x="1631" y="2727"/>
                    <a:ext cx="54" cy="38"/>
                  </a:xfrm>
                  <a:custGeom>
                    <a:avLst/>
                    <a:gdLst>
                      <a:gd name="T0" fmla="*/ 11 w 144"/>
                      <a:gd name="T1" fmla="*/ 0 h 105"/>
                      <a:gd name="T2" fmla="*/ 19 w 144"/>
                      <a:gd name="T3" fmla="*/ 3 h 105"/>
                      <a:gd name="T4" fmla="*/ 30 w 144"/>
                      <a:gd name="T5" fmla="*/ 4 h 105"/>
                      <a:gd name="T6" fmla="*/ 38 w 144"/>
                      <a:gd name="T7" fmla="*/ 2 h 105"/>
                      <a:gd name="T8" fmla="*/ 46 w 144"/>
                      <a:gd name="T9" fmla="*/ 0 h 105"/>
                      <a:gd name="T10" fmla="*/ 52 w 144"/>
                      <a:gd name="T11" fmla="*/ 7 h 105"/>
                      <a:gd name="T12" fmla="*/ 54 w 144"/>
                      <a:gd name="T13" fmla="*/ 17 h 105"/>
                      <a:gd name="T14" fmla="*/ 54 w 144"/>
                      <a:gd name="T15" fmla="*/ 28 h 105"/>
                      <a:gd name="T16" fmla="*/ 44 w 144"/>
                      <a:gd name="T17" fmla="*/ 35 h 105"/>
                      <a:gd name="T18" fmla="*/ 30 w 144"/>
                      <a:gd name="T19" fmla="*/ 38 h 105"/>
                      <a:gd name="T20" fmla="*/ 1 w 144"/>
                      <a:gd name="T21" fmla="*/ 37 h 105"/>
                      <a:gd name="T22" fmla="*/ 0 w 144"/>
                      <a:gd name="T23" fmla="*/ 20 h 105"/>
                      <a:gd name="T24" fmla="*/ 1 w 144"/>
                      <a:gd name="T25" fmla="*/ 13 h 105"/>
                      <a:gd name="T26" fmla="*/ 5 w 144"/>
                      <a:gd name="T27" fmla="*/ 7 h 105"/>
                      <a:gd name="T28" fmla="*/ 11 w 144"/>
                      <a:gd name="T29" fmla="*/ 0 h 10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4"/>
                      <a:gd name="T46" fmla="*/ 0 h 105"/>
                      <a:gd name="T47" fmla="*/ 144 w 144"/>
                      <a:gd name="T48" fmla="*/ 105 h 10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4" h="105">
                        <a:moveTo>
                          <a:pt x="30" y="0"/>
                        </a:moveTo>
                        <a:lnTo>
                          <a:pt x="51" y="9"/>
                        </a:lnTo>
                        <a:lnTo>
                          <a:pt x="81" y="12"/>
                        </a:lnTo>
                        <a:lnTo>
                          <a:pt x="102" y="6"/>
                        </a:lnTo>
                        <a:lnTo>
                          <a:pt x="123" y="0"/>
                        </a:lnTo>
                        <a:lnTo>
                          <a:pt x="138" y="18"/>
                        </a:lnTo>
                        <a:lnTo>
                          <a:pt x="144" y="48"/>
                        </a:lnTo>
                        <a:lnTo>
                          <a:pt x="144" y="78"/>
                        </a:lnTo>
                        <a:lnTo>
                          <a:pt x="117" y="96"/>
                        </a:lnTo>
                        <a:lnTo>
                          <a:pt x="81" y="105"/>
                        </a:lnTo>
                        <a:lnTo>
                          <a:pt x="3" y="102"/>
                        </a:lnTo>
                        <a:lnTo>
                          <a:pt x="0" y="54"/>
                        </a:lnTo>
                        <a:lnTo>
                          <a:pt x="3" y="36"/>
                        </a:lnTo>
                        <a:lnTo>
                          <a:pt x="12" y="18"/>
                        </a:lnTo>
                        <a:lnTo>
                          <a:pt x="30" y="0"/>
                        </a:lnTo>
                        <a:close/>
                      </a:path>
                    </a:pathLst>
                  </a:custGeom>
                  <a:blipFill dpi="0" rotWithShape="0">
                    <a:blip r:embed="rId26"/>
                    <a:srcRect/>
                    <a:stretch>
                      <a:fillRect/>
                    </a:stretch>
                  </a:blip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grpSp>
            <p:sp>
              <p:nvSpPr>
                <p:cNvPr id="55431" name="AutoShape 136"/>
                <p:cNvSpPr>
                  <a:spLocks noChangeArrowheads="1"/>
                </p:cNvSpPr>
                <p:nvPr/>
              </p:nvSpPr>
              <p:spPr bwMode="auto">
                <a:xfrm>
                  <a:off x="1649" y="2738"/>
                  <a:ext cx="18" cy="18"/>
                </a:xfrm>
                <a:prstGeom prst="smileyFace">
                  <a:avLst>
                    <a:gd name="adj" fmla="val 4653"/>
                  </a:avLst>
                </a:prstGeom>
                <a:solidFill>
                  <a:srgbClr val="FFCC66"/>
                </a:solidFill>
                <a:ln w="9360" cap="sq">
                  <a:solidFill>
                    <a:srgbClr val="808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pic>
            <p:nvPicPr>
              <p:cNvPr id="55429" name="Picture 137"/>
              <p:cNvPicPr>
                <a:picLocks noChangeAspect="1"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1078" y="2673"/>
                <a:ext cx="127" cy="12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grpSp>
        <p:nvGrpSpPr>
          <p:cNvPr id="21" name="Group 20"/>
          <p:cNvGrpSpPr/>
          <p:nvPr/>
        </p:nvGrpSpPr>
        <p:grpSpPr>
          <a:xfrm>
            <a:off x="80972" y="2950106"/>
            <a:ext cx="1863725" cy="842643"/>
            <a:chOff x="80963" y="3448050"/>
            <a:chExt cx="1863725" cy="1123524"/>
          </a:xfrm>
        </p:grpSpPr>
        <p:grpSp>
          <p:nvGrpSpPr>
            <p:cNvPr id="4" name="Group 3"/>
            <p:cNvGrpSpPr/>
            <p:nvPr/>
          </p:nvGrpSpPr>
          <p:grpSpPr>
            <a:xfrm>
              <a:off x="80963" y="3448050"/>
              <a:ext cx="1863725" cy="1123524"/>
              <a:chOff x="80963" y="3448050"/>
              <a:chExt cx="1863725" cy="1123524"/>
            </a:xfrm>
          </p:grpSpPr>
          <p:sp>
            <p:nvSpPr>
              <p:cNvPr id="55320" name="Line 26"/>
              <p:cNvSpPr>
                <a:spLocks noChangeShapeType="1"/>
              </p:cNvSpPr>
              <p:nvPr/>
            </p:nvSpPr>
            <p:spPr bwMode="auto">
              <a:xfrm flipH="1">
                <a:off x="1533525" y="3448050"/>
                <a:ext cx="411163" cy="182563"/>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389" name="Oval 139"/>
              <p:cNvSpPr>
                <a:spLocks noChangeArrowheads="1"/>
              </p:cNvSpPr>
              <p:nvPr/>
            </p:nvSpPr>
            <p:spPr bwMode="auto">
              <a:xfrm>
                <a:off x="261938" y="3519488"/>
                <a:ext cx="1420812" cy="496887"/>
              </a:xfrm>
              <a:prstGeom prst="ellipse">
                <a:avLst/>
              </a:prstGeom>
              <a:noFill/>
              <a:ln w="9360" cap="sq">
                <a:solidFill>
                  <a:srgbClr val="00FFFF"/>
                </a:solidFill>
                <a:miter lim="800000"/>
                <a:headEnd/>
                <a:tailEnd/>
              </a:ln>
              <a:effectLst>
                <a:outerShdw dist="17819" dir="2700000" algn="ctr" rotWithShape="0">
                  <a:srgbClr val="009898"/>
                </a:outerShdw>
              </a:effectLst>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sp>
            <p:nvSpPr>
              <p:cNvPr id="55390" name="Text Box 140"/>
              <p:cNvSpPr txBox="1">
                <a:spLocks noChangeArrowheads="1"/>
              </p:cNvSpPr>
              <p:nvPr/>
            </p:nvSpPr>
            <p:spPr bwMode="auto">
              <a:xfrm>
                <a:off x="80963" y="3994150"/>
                <a:ext cx="1792287" cy="577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1100" b="1" dirty="0">
                    <a:solidFill>
                      <a:srgbClr val="333333"/>
                    </a:solidFill>
                    <a:latin typeface="Calibri" panose="020F0502020204030204" pitchFamily="34" charset="0"/>
                  </a:rPr>
                  <a:t>Internet of Things</a:t>
                </a:r>
              </a:p>
              <a:p>
                <a:pPr algn="ctr" eaLnBrk="1" hangingPunct="1">
                  <a:buSzPct val="100000"/>
                </a:pPr>
                <a:r>
                  <a:rPr lang="en-US" sz="1100" b="1" dirty="0">
                    <a:solidFill>
                      <a:srgbClr val="333333"/>
                    </a:solidFill>
                    <a:latin typeface="Calibri" panose="020F0502020204030204" pitchFamily="34" charset="0"/>
                  </a:rPr>
                  <a:t>Sensors</a:t>
                </a:r>
              </a:p>
            </p:txBody>
          </p:sp>
          <p:pic>
            <p:nvPicPr>
              <p:cNvPr id="55391" name="Picture 141"/>
              <p:cNvPicPr>
                <a:picLocks noChangeAspect="1" noChangeArrowheads="1"/>
              </p:cNvPicPr>
              <p:nvPr/>
            </p:nvPicPr>
            <p:blipFill>
              <a:blip r:embed="rId27" cstate="screen">
                <a:lum bright="-100000" contrast="100000"/>
                <a:grayscl/>
                <a:extLst>
                  <a:ext uri="{28A0092B-C50C-407E-A947-70E740481C1C}">
                    <a14:useLocalDpi xmlns:a14="http://schemas.microsoft.com/office/drawing/2010/main"/>
                  </a:ext>
                </a:extLst>
              </a:blip>
              <a:srcRect/>
              <a:stretch>
                <a:fillRect/>
              </a:stretch>
            </p:blipFill>
            <p:spPr bwMode="auto">
              <a:xfrm>
                <a:off x="1152525" y="3636963"/>
                <a:ext cx="85725" cy="88900"/>
              </a:xfrm>
              <a:prstGeom prst="rect">
                <a:avLst/>
              </a:prstGeom>
              <a:noFill/>
              <a:ln>
                <a:noFill/>
              </a:ln>
              <a:effectLst/>
              <a:extLst>
                <a:ext uri="{909E8E84-426E-40DD-AFC4-6F175D3DCCD1}">
                  <a14:hiddenFill xmlns:a14="http://schemas.microsoft.com/office/drawing/2010/main">
                    <a:blipFill dpi="0" rotWithShape="0">
                      <a:blip>
                        <a:lum bright="-100000" contrast="100000"/>
                        <a:grayscl/>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5392" name="Group 142"/>
              <p:cNvGrpSpPr>
                <a:grpSpLocks/>
              </p:cNvGrpSpPr>
              <p:nvPr/>
            </p:nvGrpSpPr>
            <p:grpSpPr bwMode="auto">
              <a:xfrm>
                <a:off x="1316038" y="3602038"/>
                <a:ext cx="122237" cy="173037"/>
                <a:chOff x="829" y="2269"/>
                <a:chExt cx="77" cy="109"/>
              </a:xfrm>
            </p:grpSpPr>
            <p:sp>
              <p:nvSpPr>
                <p:cNvPr id="55416" name="Oval 143"/>
                <p:cNvSpPr>
                  <a:spLocks noChangeArrowheads="1"/>
                </p:cNvSpPr>
                <p:nvPr/>
              </p:nvSpPr>
              <p:spPr bwMode="auto">
                <a:xfrm>
                  <a:off x="843" y="2282"/>
                  <a:ext cx="47" cy="52"/>
                </a:xfrm>
                <a:prstGeom prst="ellipse">
                  <a:avLst/>
                </a:prstGeom>
                <a:noFill/>
                <a:ln w="12600" cap="sq">
                  <a:solidFill>
                    <a:srgbClr val="C0C0C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sp>
              <p:nvSpPr>
                <p:cNvPr id="55417" name="Oval 144"/>
                <p:cNvSpPr>
                  <a:spLocks noChangeArrowheads="1"/>
                </p:cNvSpPr>
                <p:nvPr/>
              </p:nvSpPr>
              <p:spPr bwMode="auto">
                <a:xfrm>
                  <a:off x="852" y="2293"/>
                  <a:ext cx="27" cy="30"/>
                </a:xfrm>
                <a:prstGeom prst="ellipse">
                  <a:avLst/>
                </a:prstGeom>
                <a:noFill/>
                <a:ln w="12600" cap="sq">
                  <a:solidFill>
                    <a:srgbClr val="969696"/>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pic>
              <p:nvPicPr>
                <p:cNvPr id="55418" name="Picture 145"/>
                <p:cNvPicPr>
                  <a:picLocks noChangeAspect="1" noChangeArrowheads="1"/>
                </p:cNvPicPr>
                <p:nvPr/>
              </p:nvPicPr>
              <p:blipFill>
                <a:blip r:embed="rId28">
                  <a:extLst>
                    <a:ext uri="{28A0092B-C50C-407E-A947-70E740481C1C}">
                      <a14:useLocalDpi xmlns:a14="http://schemas.microsoft.com/office/drawing/2010/main"/>
                    </a:ext>
                  </a:extLst>
                </a:blip>
                <a:srcRect/>
                <a:stretch>
                  <a:fillRect/>
                </a:stretch>
              </p:blipFill>
              <p:spPr bwMode="auto">
                <a:xfrm>
                  <a:off x="859" y="2300"/>
                  <a:ext cx="13" cy="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419" name="Oval 146"/>
                <p:cNvSpPr>
                  <a:spLocks noChangeArrowheads="1"/>
                </p:cNvSpPr>
                <p:nvPr/>
              </p:nvSpPr>
              <p:spPr bwMode="auto">
                <a:xfrm>
                  <a:off x="829" y="2269"/>
                  <a:ext cx="77" cy="78"/>
                </a:xfrm>
                <a:prstGeom prst="ellipse">
                  <a:avLst/>
                </a:prstGeom>
                <a:noFill/>
                <a:ln w="12600" cap="sq">
                  <a:solidFill>
                    <a:srgbClr val="DDDDDD"/>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pic>
              <p:nvPicPr>
                <p:cNvPr id="55420" name="Picture 147"/>
                <p:cNvPicPr>
                  <a:picLocks noChangeAspect="1" noChangeArrowheads="1"/>
                </p:cNvPicPr>
                <p:nvPr/>
              </p:nvPicPr>
              <p:blipFill>
                <a:blip r:embed="rId29">
                  <a:extLst>
                    <a:ext uri="{28A0092B-C50C-407E-A947-70E740481C1C}">
                      <a14:useLocalDpi xmlns:a14="http://schemas.microsoft.com/office/drawing/2010/main"/>
                    </a:ext>
                  </a:extLst>
                </a:blip>
                <a:srcRect/>
                <a:stretch>
                  <a:fillRect/>
                </a:stretch>
              </p:blipFill>
              <p:spPr bwMode="auto">
                <a:xfrm>
                  <a:off x="837" y="2334"/>
                  <a:ext cx="57" cy="4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55393" name="Picture 148"/>
              <p:cNvPicPr>
                <a:picLocks noChangeAspect="1" noChangeArrowheads="1"/>
              </p:cNvPicPr>
              <p:nvPr/>
            </p:nvPicPr>
            <p:blipFill>
              <a:blip r:embed="rId30">
                <a:lum bright="-40000" contrast="40000"/>
                <a:extLst>
                  <a:ext uri="{28A0092B-C50C-407E-A947-70E740481C1C}">
                    <a14:useLocalDpi xmlns:a14="http://schemas.microsoft.com/office/drawing/2010/main"/>
                  </a:ext>
                </a:extLst>
              </a:blip>
              <a:srcRect/>
              <a:stretch>
                <a:fillRect/>
              </a:stretch>
            </p:blipFill>
            <p:spPr bwMode="auto">
              <a:xfrm>
                <a:off x="782638" y="3802063"/>
                <a:ext cx="166687" cy="166687"/>
              </a:xfrm>
              <a:prstGeom prst="rect">
                <a:avLst/>
              </a:prstGeom>
              <a:noFill/>
              <a:ln>
                <a:noFill/>
              </a:ln>
              <a:effectLst/>
              <a:extLst>
                <a:ext uri="{909E8E84-426E-40DD-AFC4-6F175D3DCCD1}">
                  <a14:hiddenFill xmlns:a14="http://schemas.microsoft.com/office/drawing/2010/main">
                    <a:blipFill dpi="0" rotWithShape="0">
                      <a:blip>
                        <a:lum bright="-40000" contrast="4000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94" name="Picture 149"/>
              <p:cNvPicPr>
                <a:picLocks noChangeAspect="1" noChangeArrowheads="1"/>
              </p:cNvPicPr>
              <p:nvPr/>
            </p:nvPicPr>
            <p:blipFill>
              <a:blip r:embed="rId31">
                <a:extLst>
                  <a:ext uri="{28A0092B-C50C-407E-A947-70E740481C1C}">
                    <a14:useLocalDpi xmlns:a14="http://schemas.microsoft.com/office/drawing/2010/main"/>
                  </a:ext>
                </a:extLst>
              </a:blip>
              <a:srcRect/>
              <a:stretch>
                <a:fillRect/>
              </a:stretch>
            </p:blipFill>
            <p:spPr bwMode="auto">
              <a:xfrm>
                <a:off x="911225" y="3573463"/>
                <a:ext cx="195263" cy="1952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95" name="Picture 150"/>
              <p:cNvPicPr>
                <a:picLocks noChangeAspect="1" noChangeArrowheads="1"/>
              </p:cNvPicPr>
              <p:nvPr/>
            </p:nvPicPr>
            <p:blipFill>
              <a:blip r:embed="rId32">
                <a:extLst>
                  <a:ext uri="{28A0092B-C50C-407E-A947-70E740481C1C}">
                    <a14:useLocalDpi xmlns:a14="http://schemas.microsoft.com/office/drawing/2010/main"/>
                  </a:ext>
                </a:extLst>
              </a:blip>
              <a:srcRect/>
              <a:stretch>
                <a:fillRect/>
              </a:stretch>
            </p:blipFill>
            <p:spPr bwMode="auto">
              <a:xfrm>
                <a:off x="939800" y="3759200"/>
                <a:ext cx="190500" cy="190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96" name="Picture 151"/>
              <p:cNvPicPr>
                <a:picLocks noChangeAspect="1" noChangeArrowheads="1"/>
              </p:cNvPicPr>
              <p:nvPr/>
            </p:nvPicPr>
            <p:blipFill>
              <a:blip r:embed="rId33">
                <a:extLst>
                  <a:ext uri="{28A0092B-C50C-407E-A947-70E740481C1C}">
                    <a14:useLocalDpi xmlns:a14="http://schemas.microsoft.com/office/drawing/2010/main"/>
                  </a:ext>
                </a:extLst>
              </a:blip>
              <a:srcRect/>
              <a:stretch>
                <a:fillRect/>
              </a:stretch>
            </p:blipFill>
            <p:spPr bwMode="auto">
              <a:xfrm>
                <a:off x="506413" y="3597275"/>
                <a:ext cx="161925" cy="1619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97" name="Picture 152"/>
              <p:cNvPicPr>
                <a:picLocks noChangeAspect="1" noChangeArrowheads="1"/>
              </p:cNvPicPr>
              <p:nvPr/>
            </p:nvPicPr>
            <p:blipFill>
              <a:blip r:embed="rId34">
                <a:lum bright="-100000" contrast="100000"/>
                <a:grayscl/>
                <a:extLst>
                  <a:ext uri="{28A0092B-C50C-407E-A947-70E740481C1C}">
                    <a14:useLocalDpi xmlns:a14="http://schemas.microsoft.com/office/drawing/2010/main"/>
                  </a:ext>
                </a:extLst>
              </a:blip>
              <a:srcRect/>
              <a:stretch>
                <a:fillRect/>
              </a:stretch>
            </p:blipFill>
            <p:spPr bwMode="auto">
              <a:xfrm>
                <a:off x="1133475" y="3751263"/>
                <a:ext cx="173038" cy="179387"/>
              </a:xfrm>
              <a:prstGeom prst="rect">
                <a:avLst/>
              </a:prstGeom>
              <a:noFill/>
              <a:ln>
                <a:noFill/>
              </a:ln>
              <a:effectLst/>
              <a:extLst>
                <a:ext uri="{909E8E84-426E-40DD-AFC4-6F175D3DCCD1}">
                  <a14:hiddenFill xmlns:a14="http://schemas.microsoft.com/office/drawing/2010/main">
                    <a:blipFill dpi="0" rotWithShape="0">
                      <a:blip>
                        <a:lum bright="-100000" contrast="100000"/>
                        <a:grayscl/>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98" name="Picture 153"/>
              <p:cNvPicPr>
                <a:picLocks noChangeAspect="1" noChangeArrowheads="1"/>
              </p:cNvPicPr>
              <p:nvPr/>
            </p:nvPicPr>
            <p:blipFill>
              <a:blip r:embed="rId35">
                <a:extLst>
                  <a:ext uri="{28A0092B-C50C-407E-A947-70E740481C1C}">
                    <a14:useLocalDpi xmlns:a14="http://schemas.microsoft.com/office/drawing/2010/main"/>
                  </a:ext>
                </a:extLst>
              </a:blip>
              <a:srcRect/>
              <a:stretch>
                <a:fillRect/>
              </a:stretch>
            </p:blipFill>
            <p:spPr bwMode="auto">
              <a:xfrm>
                <a:off x="354013" y="3702050"/>
                <a:ext cx="176212" cy="1762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99" name="Picture 154"/>
              <p:cNvPicPr>
                <a:picLocks noChangeAspect="1" noChangeArrowheads="1"/>
              </p:cNvPicPr>
              <p:nvPr/>
            </p:nvPicPr>
            <p:blipFill>
              <a:blip r:embed="rId36">
                <a:extLst>
                  <a:ext uri="{28A0092B-C50C-407E-A947-70E740481C1C}">
                    <a14:useLocalDpi xmlns:a14="http://schemas.microsoft.com/office/drawing/2010/main"/>
                  </a:ext>
                </a:extLst>
              </a:blip>
              <a:srcRect/>
              <a:stretch>
                <a:fillRect/>
              </a:stretch>
            </p:blipFill>
            <p:spPr bwMode="auto">
              <a:xfrm>
                <a:off x="687388" y="3587750"/>
                <a:ext cx="176212" cy="1762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400" name="Picture 155"/>
              <p:cNvPicPr>
                <a:picLocks noChangeAspect="1" noChangeArrowheads="1"/>
              </p:cNvPicPr>
              <p:nvPr/>
            </p:nvPicPr>
            <p:blipFill>
              <a:blip r:embed="rId27" cstate="screen">
                <a:lum bright="-100000" contrast="100000"/>
                <a:grayscl/>
                <a:extLst>
                  <a:ext uri="{28A0092B-C50C-407E-A947-70E740481C1C}">
                    <a14:useLocalDpi xmlns:a14="http://schemas.microsoft.com/office/drawing/2010/main"/>
                  </a:ext>
                </a:extLst>
              </a:blip>
              <a:srcRect/>
              <a:stretch>
                <a:fillRect/>
              </a:stretch>
            </p:blipFill>
            <p:spPr bwMode="auto">
              <a:xfrm>
                <a:off x="542925" y="3798888"/>
                <a:ext cx="85725" cy="88900"/>
              </a:xfrm>
              <a:prstGeom prst="rect">
                <a:avLst/>
              </a:prstGeom>
              <a:noFill/>
              <a:ln>
                <a:noFill/>
              </a:ln>
              <a:effectLst/>
              <a:extLst>
                <a:ext uri="{909E8E84-426E-40DD-AFC4-6F175D3DCCD1}">
                  <a14:hiddenFill xmlns:a14="http://schemas.microsoft.com/office/drawing/2010/main">
                    <a:blipFill dpi="0" rotWithShape="0">
                      <a:blip>
                        <a:lum bright="-100000" contrast="100000"/>
                        <a:grayscl/>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401" name="Picture 156"/>
              <p:cNvPicPr>
                <a:picLocks noChangeAspect="1" noChangeArrowheads="1"/>
              </p:cNvPicPr>
              <p:nvPr/>
            </p:nvPicPr>
            <p:blipFill>
              <a:blip r:embed="rId37" cstate="screen">
                <a:lum bright="-20000" contrast="60000"/>
                <a:grayscl/>
                <a:extLst>
                  <a:ext uri="{28A0092B-C50C-407E-A947-70E740481C1C}">
                    <a14:useLocalDpi xmlns:a14="http://schemas.microsoft.com/office/drawing/2010/main"/>
                  </a:ext>
                </a:extLst>
              </a:blip>
              <a:srcRect/>
              <a:stretch>
                <a:fillRect/>
              </a:stretch>
            </p:blipFill>
            <p:spPr bwMode="auto">
              <a:xfrm>
                <a:off x="641350" y="3825875"/>
                <a:ext cx="131763" cy="133350"/>
              </a:xfrm>
              <a:prstGeom prst="rect">
                <a:avLst/>
              </a:prstGeom>
              <a:noFill/>
              <a:ln>
                <a:noFill/>
              </a:ln>
              <a:effectLst/>
              <a:extLst>
                <a:ext uri="{909E8E84-426E-40DD-AFC4-6F175D3DCCD1}">
                  <a14:hiddenFill xmlns:a14="http://schemas.microsoft.com/office/drawing/2010/main">
                    <a:blipFill dpi="0" rotWithShape="0">
                      <a:blip>
                        <a:lum bright="-20000" contrast="60000"/>
                        <a:grayscl/>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402" name="Picture 157"/>
              <p:cNvPicPr>
                <a:picLocks noChangeAspect="1" noChangeArrowheads="1"/>
              </p:cNvPicPr>
              <p:nvPr/>
            </p:nvPicPr>
            <p:blipFill>
              <a:blip r:embed="rId27" cstate="screen">
                <a:lum bright="-100000" contrast="100000"/>
                <a:grayscl/>
                <a:extLst>
                  <a:ext uri="{28A0092B-C50C-407E-A947-70E740481C1C}">
                    <a14:useLocalDpi xmlns:a14="http://schemas.microsoft.com/office/drawing/2010/main"/>
                  </a:ext>
                </a:extLst>
              </a:blip>
              <a:srcRect/>
              <a:stretch>
                <a:fillRect/>
              </a:stretch>
            </p:blipFill>
            <p:spPr bwMode="auto">
              <a:xfrm>
                <a:off x="1343025" y="3808413"/>
                <a:ext cx="85725" cy="88900"/>
              </a:xfrm>
              <a:prstGeom prst="rect">
                <a:avLst/>
              </a:prstGeom>
              <a:noFill/>
              <a:ln>
                <a:noFill/>
              </a:ln>
              <a:effectLst/>
              <a:extLst>
                <a:ext uri="{909E8E84-426E-40DD-AFC4-6F175D3DCCD1}">
                  <a14:hiddenFill xmlns:a14="http://schemas.microsoft.com/office/drawing/2010/main">
                    <a:blipFill dpi="0" rotWithShape="0">
                      <a:blip>
                        <a:lum bright="-100000" contrast="100000"/>
                        <a:grayscl/>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55403" name="Picture 158"/>
            <p:cNvPicPr>
              <a:picLocks noChangeAspect="1" noChangeArrowheads="1"/>
            </p:cNvPicPr>
            <p:nvPr/>
          </p:nvPicPr>
          <p:blipFill>
            <a:blip r:embed="rId37" cstate="screen">
              <a:lum bright="-20000" contrast="60000"/>
              <a:grayscl/>
              <a:extLst>
                <a:ext uri="{28A0092B-C50C-407E-A947-70E740481C1C}">
                  <a14:useLocalDpi xmlns:a14="http://schemas.microsoft.com/office/drawing/2010/main"/>
                </a:ext>
              </a:extLst>
            </a:blip>
            <a:srcRect/>
            <a:stretch>
              <a:fillRect/>
            </a:stretch>
          </p:blipFill>
          <p:spPr bwMode="auto">
            <a:xfrm>
              <a:off x="1477963" y="3698875"/>
              <a:ext cx="131762" cy="133350"/>
            </a:xfrm>
            <a:prstGeom prst="rect">
              <a:avLst/>
            </a:prstGeom>
            <a:noFill/>
            <a:ln>
              <a:noFill/>
            </a:ln>
            <a:effectLst/>
            <a:extLst>
              <a:ext uri="{909E8E84-426E-40DD-AFC4-6F175D3DCCD1}">
                <a14:hiddenFill xmlns:a14="http://schemas.microsoft.com/office/drawing/2010/main">
                  <a:blipFill dpi="0" rotWithShape="0">
                    <a:blip>
                      <a:lum bright="-20000" contrast="60000"/>
                      <a:grayscl/>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23" name="Group 22"/>
          <p:cNvGrpSpPr/>
          <p:nvPr/>
        </p:nvGrpSpPr>
        <p:grpSpPr>
          <a:xfrm>
            <a:off x="2641601" y="2183348"/>
            <a:ext cx="4354513" cy="989627"/>
            <a:chOff x="2641600" y="2425700"/>
            <a:chExt cx="4354513" cy="1319503"/>
          </a:xfrm>
        </p:grpSpPr>
        <p:pic>
          <p:nvPicPr>
            <p:cNvPr id="55309" name="Picture 15"/>
            <p:cNvPicPr>
              <a:picLocks noChangeAspect="1" noChangeArrowheads="1"/>
            </p:cNvPicPr>
            <p:nvPr/>
          </p:nvPicPr>
          <p:blipFill>
            <a:blip r:embed="rId38">
              <a:extLst>
                <a:ext uri="{28A0092B-C50C-407E-A947-70E740481C1C}">
                  <a14:useLocalDpi xmlns:a14="http://schemas.microsoft.com/office/drawing/2010/main"/>
                </a:ext>
              </a:extLst>
            </a:blip>
            <a:srcRect/>
            <a:stretch>
              <a:fillRect/>
            </a:stretch>
          </p:blipFill>
          <p:spPr bwMode="auto">
            <a:xfrm>
              <a:off x="2641600" y="2690195"/>
              <a:ext cx="4354513" cy="105500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2" name="Group 21"/>
            <p:cNvGrpSpPr/>
            <p:nvPr/>
          </p:nvGrpSpPr>
          <p:grpSpPr>
            <a:xfrm>
              <a:off x="2887663" y="2425700"/>
              <a:ext cx="3851275" cy="1031233"/>
              <a:chOff x="2887663" y="2425700"/>
              <a:chExt cx="3851275" cy="1031233"/>
            </a:xfrm>
          </p:grpSpPr>
          <p:sp>
            <p:nvSpPr>
              <p:cNvPr id="55310" name="Oval 16"/>
              <p:cNvSpPr>
                <a:spLocks noChangeArrowheads="1"/>
              </p:cNvSpPr>
              <p:nvPr/>
            </p:nvSpPr>
            <p:spPr bwMode="auto">
              <a:xfrm>
                <a:off x="2887663" y="2938345"/>
                <a:ext cx="3808412" cy="460637"/>
              </a:xfrm>
              <a:prstGeom prst="ellipse">
                <a:avLst/>
              </a:prstGeom>
              <a:gradFill rotWithShape="0">
                <a:gsLst>
                  <a:gs pos="0">
                    <a:srgbClr val="F4F4F4"/>
                  </a:gs>
                  <a:gs pos="100000">
                    <a:srgbClr val="FFFFFF"/>
                  </a:gs>
                </a:gsLst>
                <a:path path="shape">
                  <a:fillToRect l="50000" t="50000" r="50000" b="50000"/>
                </a:path>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sp>
            <p:nvSpPr>
              <p:cNvPr id="55313" name="Line 19"/>
              <p:cNvSpPr>
                <a:spLocks noChangeShapeType="1"/>
              </p:cNvSpPr>
              <p:nvPr/>
            </p:nvSpPr>
            <p:spPr bwMode="auto">
              <a:xfrm>
                <a:off x="4548188" y="2950233"/>
                <a:ext cx="1587" cy="71324"/>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318" name="Rectangle 24"/>
              <p:cNvSpPr>
                <a:spLocks noChangeArrowheads="1"/>
              </p:cNvSpPr>
              <p:nvPr/>
            </p:nvSpPr>
            <p:spPr bwMode="auto">
              <a:xfrm>
                <a:off x="6005513" y="2596582"/>
                <a:ext cx="733425" cy="188712"/>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pic>
            <p:nvPicPr>
              <p:cNvPr id="55325" name="Picture 31"/>
              <p:cNvPicPr>
                <a:picLocks noChangeAspect="1" noChangeArrowheads="1"/>
              </p:cNvPicPr>
              <p:nvPr/>
            </p:nvPicPr>
            <p:blipFill>
              <a:blip r:embed="rId39">
                <a:extLst>
                  <a:ext uri="{28A0092B-C50C-407E-A947-70E740481C1C}">
                    <a14:useLocalDpi xmlns:a14="http://schemas.microsoft.com/office/drawing/2010/main"/>
                  </a:ext>
                </a:extLst>
              </a:blip>
              <a:srcRect/>
              <a:stretch>
                <a:fillRect/>
              </a:stretch>
            </p:blipFill>
            <p:spPr bwMode="auto">
              <a:xfrm>
                <a:off x="3175000" y="2771921"/>
                <a:ext cx="3286125" cy="6850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26" name="Picture 32"/>
              <p:cNvPicPr>
                <a:picLocks noChangeAspect="1" noChangeArrowheads="1"/>
              </p:cNvPicPr>
              <p:nvPr/>
            </p:nvPicPr>
            <p:blipFill>
              <a:blip r:embed="rId40" cstate="screen">
                <a:extLst>
                  <a:ext uri="{28A0092B-C50C-407E-A947-70E740481C1C}">
                    <a14:useLocalDpi xmlns:a14="http://schemas.microsoft.com/office/drawing/2010/main"/>
                  </a:ext>
                </a:extLst>
              </a:blip>
              <a:srcRect/>
              <a:stretch>
                <a:fillRect/>
              </a:stretch>
            </p:blipFill>
            <p:spPr bwMode="auto">
              <a:xfrm>
                <a:off x="3559175" y="2569835"/>
                <a:ext cx="395288" cy="54087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27" name="Picture 33"/>
              <p:cNvPicPr>
                <a:picLocks noChangeAspect="1" noChangeArrowheads="1"/>
              </p:cNvPicPr>
              <p:nvPr/>
            </p:nvPicPr>
            <p:blipFill>
              <a:blip r:embed="rId41">
                <a:extLst>
                  <a:ext uri="{28A0092B-C50C-407E-A947-70E740481C1C}">
                    <a14:useLocalDpi xmlns:a14="http://schemas.microsoft.com/office/drawing/2010/main"/>
                  </a:ext>
                </a:extLst>
              </a:blip>
              <a:srcRect/>
              <a:stretch>
                <a:fillRect/>
              </a:stretch>
            </p:blipFill>
            <p:spPr bwMode="auto">
              <a:xfrm>
                <a:off x="4298950" y="2571321"/>
                <a:ext cx="280988" cy="54087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30" name="Picture 36"/>
              <p:cNvPicPr>
                <a:picLocks noChangeAspect="1" noChangeArrowheads="1"/>
              </p:cNvPicPr>
              <p:nvPr/>
            </p:nvPicPr>
            <p:blipFill>
              <a:blip r:embed="rId42" cstate="screen">
                <a:extLst>
                  <a:ext uri="{28A0092B-C50C-407E-A947-70E740481C1C}">
                    <a14:useLocalDpi xmlns:a14="http://schemas.microsoft.com/office/drawing/2010/main"/>
                  </a:ext>
                </a:extLst>
              </a:blip>
              <a:srcRect/>
              <a:stretch>
                <a:fillRect/>
              </a:stretch>
            </p:blipFill>
            <p:spPr bwMode="auto">
              <a:xfrm>
                <a:off x="5307013" y="2617385"/>
                <a:ext cx="303212" cy="52304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40" name="Picture 46"/>
              <p:cNvPicPr>
                <a:picLocks noChangeAspect="1" noChangeArrowheads="1"/>
              </p:cNvPicPr>
              <p:nvPr/>
            </p:nvPicPr>
            <p:blipFill>
              <a:blip r:embed="rId43">
                <a:extLst>
                  <a:ext uri="{28A0092B-C50C-407E-A947-70E740481C1C}">
                    <a14:useLocalDpi xmlns:a14="http://schemas.microsoft.com/office/drawing/2010/main"/>
                  </a:ext>
                </a:extLst>
              </a:blip>
              <a:srcRect/>
              <a:stretch>
                <a:fillRect/>
              </a:stretch>
            </p:blipFill>
            <p:spPr bwMode="auto">
              <a:xfrm>
                <a:off x="4891088" y="2862563"/>
                <a:ext cx="414337" cy="25855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41" name="Line 47"/>
              <p:cNvSpPr>
                <a:spLocks noChangeShapeType="1"/>
              </p:cNvSpPr>
              <p:nvPr/>
            </p:nvSpPr>
            <p:spPr bwMode="auto">
              <a:xfrm flipV="1">
                <a:off x="5832475" y="3002240"/>
                <a:ext cx="6350" cy="160480"/>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356" name="Line 62"/>
              <p:cNvSpPr>
                <a:spLocks noChangeShapeType="1"/>
              </p:cNvSpPr>
              <p:nvPr/>
            </p:nvSpPr>
            <p:spPr bwMode="auto">
              <a:xfrm flipV="1">
                <a:off x="5097463" y="3030473"/>
                <a:ext cx="6350" cy="150078"/>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nvGrpSpPr>
              <p:cNvPr id="55357" name="Group 63"/>
              <p:cNvGrpSpPr>
                <a:grpSpLocks/>
              </p:cNvGrpSpPr>
              <p:nvPr/>
            </p:nvGrpSpPr>
            <p:grpSpPr bwMode="auto">
              <a:xfrm>
                <a:off x="5459413" y="2774893"/>
                <a:ext cx="46037" cy="392285"/>
                <a:chOff x="3439" y="1763"/>
                <a:chExt cx="29" cy="264"/>
              </a:xfrm>
            </p:grpSpPr>
            <p:sp>
              <p:nvSpPr>
                <p:cNvPr id="55462" name="Line 64"/>
                <p:cNvSpPr>
                  <a:spLocks noChangeShapeType="1"/>
                </p:cNvSpPr>
                <p:nvPr/>
              </p:nvSpPr>
              <p:spPr bwMode="auto">
                <a:xfrm flipV="1">
                  <a:off x="3442" y="1763"/>
                  <a:ext cx="0" cy="265"/>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463" name="Line 65"/>
                <p:cNvSpPr>
                  <a:spLocks noChangeShapeType="1"/>
                </p:cNvSpPr>
                <p:nvPr/>
              </p:nvSpPr>
              <p:spPr bwMode="auto">
                <a:xfrm flipV="1">
                  <a:off x="3439" y="1886"/>
                  <a:ext cx="29" cy="7"/>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464" name="Line 66"/>
                <p:cNvSpPr>
                  <a:spLocks noChangeShapeType="1"/>
                </p:cNvSpPr>
                <p:nvPr/>
              </p:nvSpPr>
              <p:spPr bwMode="auto">
                <a:xfrm flipV="1">
                  <a:off x="3439" y="1761"/>
                  <a:ext cx="29" cy="7"/>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grpSp>
            <p:nvGrpSpPr>
              <p:cNvPr id="55358" name="Group 67"/>
              <p:cNvGrpSpPr>
                <a:grpSpLocks/>
              </p:cNvGrpSpPr>
              <p:nvPr/>
            </p:nvGrpSpPr>
            <p:grpSpPr bwMode="auto">
              <a:xfrm>
                <a:off x="3763963" y="2734773"/>
                <a:ext cx="46037" cy="419031"/>
                <a:chOff x="2371" y="1736"/>
                <a:chExt cx="29" cy="282"/>
              </a:xfrm>
            </p:grpSpPr>
            <p:sp>
              <p:nvSpPr>
                <p:cNvPr id="55459" name="Line 68"/>
                <p:cNvSpPr>
                  <a:spLocks noChangeShapeType="1"/>
                </p:cNvSpPr>
                <p:nvPr/>
              </p:nvSpPr>
              <p:spPr bwMode="auto">
                <a:xfrm flipV="1">
                  <a:off x="2374" y="1735"/>
                  <a:ext cx="0" cy="284"/>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460" name="Line 69"/>
                <p:cNvSpPr>
                  <a:spLocks noChangeShapeType="1"/>
                </p:cNvSpPr>
                <p:nvPr/>
              </p:nvSpPr>
              <p:spPr bwMode="auto">
                <a:xfrm flipV="1">
                  <a:off x="2371" y="1881"/>
                  <a:ext cx="29" cy="7"/>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461" name="Line 70"/>
                <p:cNvSpPr>
                  <a:spLocks noChangeShapeType="1"/>
                </p:cNvSpPr>
                <p:nvPr/>
              </p:nvSpPr>
              <p:spPr bwMode="auto">
                <a:xfrm flipV="1">
                  <a:off x="2371" y="1734"/>
                  <a:ext cx="29" cy="7"/>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grpSp>
            <p:nvGrpSpPr>
              <p:cNvPr id="55359" name="Group 71"/>
              <p:cNvGrpSpPr>
                <a:grpSpLocks/>
              </p:cNvGrpSpPr>
              <p:nvPr/>
            </p:nvGrpSpPr>
            <p:grpSpPr bwMode="auto">
              <a:xfrm>
                <a:off x="3686175" y="2685738"/>
                <a:ext cx="166688" cy="115902"/>
                <a:chOff x="2322" y="1703"/>
                <a:chExt cx="105" cy="78"/>
              </a:xfrm>
            </p:grpSpPr>
            <p:sp>
              <p:nvSpPr>
                <p:cNvPr id="55457" name="AutoShape 72"/>
                <p:cNvSpPr>
                  <a:spLocks noChangeArrowheads="1"/>
                </p:cNvSpPr>
                <p:nvPr/>
              </p:nvSpPr>
              <p:spPr bwMode="auto">
                <a:xfrm>
                  <a:off x="2322" y="1703"/>
                  <a:ext cx="105" cy="78"/>
                </a:xfrm>
                <a:prstGeom prst="flowChartAlternateProcess">
                  <a:avLst/>
                </a:prstGeom>
                <a:gradFill rotWithShape="0">
                  <a:gsLst>
                    <a:gs pos="0">
                      <a:srgbClr val="000099"/>
                    </a:gs>
                    <a:gs pos="100000">
                      <a:srgbClr val="0066FF"/>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600" b="1" dirty="0">
                      <a:solidFill>
                        <a:srgbClr val="FFFFFF"/>
                      </a:solidFill>
                    </a:rPr>
                    <a:t>APP</a:t>
                  </a:r>
                </a:p>
              </p:txBody>
            </p:sp>
            <p:sp>
              <p:nvSpPr>
                <p:cNvPr id="55458" name="AutoShape 73"/>
                <p:cNvSpPr>
                  <a:spLocks noChangeArrowheads="1"/>
                </p:cNvSpPr>
                <p:nvPr/>
              </p:nvSpPr>
              <p:spPr bwMode="auto">
                <a:xfrm>
                  <a:off x="2328" y="1710"/>
                  <a:ext cx="90" cy="6"/>
                </a:xfrm>
                <a:prstGeom prst="flowChartAlternateProcess">
                  <a:avLst/>
                </a:prstGeom>
                <a:solidFill>
                  <a:srgbClr val="FFFFFF">
                    <a:alpha val="59999"/>
                  </a:srgbClr>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grpSp>
            <p:nvGrpSpPr>
              <p:cNvPr id="55360" name="Group 74"/>
              <p:cNvGrpSpPr>
                <a:grpSpLocks/>
              </p:cNvGrpSpPr>
              <p:nvPr/>
            </p:nvGrpSpPr>
            <p:grpSpPr bwMode="auto">
              <a:xfrm>
                <a:off x="3686175" y="2887824"/>
                <a:ext cx="166688" cy="115902"/>
                <a:chOff x="2322" y="1839"/>
                <a:chExt cx="105" cy="78"/>
              </a:xfrm>
            </p:grpSpPr>
            <p:sp>
              <p:nvSpPr>
                <p:cNvPr id="55455" name="AutoShape 75"/>
                <p:cNvSpPr>
                  <a:spLocks noChangeArrowheads="1"/>
                </p:cNvSpPr>
                <p:nvPr/>
              </p:nvSpPr>
              <p:spPr bwMode="auto">
                <a:xfrm>
                  <a:off x="2322" y="1839"/>
                  <a:ext cx="105" cy="78"/>
                </a:xfrm>
                <a:prstGeom prst="flowChartAlternateProcess">
                  <a:avLst/>
                </a:prstGeom>
                <a:gradFill rotWithShape="0">
                  <a:gsLst>
                    <a:gs pos="0">
                      <a:srgbClr val="000099"/>
                    </a:gs>
                    <a:gs pos="100000">
                      <a:srgbClr val="0066FF"/>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600" b="1" dirty="0">
                      <a:solidFill>
                        <a:srgbClr val="FFFFFF"/>
                      </a:solidFill>
                    </a:rPr>
                    <a:t>APP</a:t>
                  </a:r>
                </a:p>
              </p:txBody>
            </p:sp>
            <p:sp>
              <p:nvSpPr>
                <p:cNvPr id="55456" name="AutoShape 76"/>
                <p:cNvSpPr>
                  <a:spLocks noChangeArrowheads="1"/>
                </p:cNvSpPr>
                <p:nvPr/>
              </p:nvSpPr>
              <p:spPr bwMode="auto">
                <a:xfrm>
                  <a:off x="2328" y="1846"/>
                  <a:ext cx="90" cy="6"/>
                </a:xfrm>
                <a:prstGeom prst="flowChartAlternateProcess">
                  <a:avLst/>
                </a:prstGeom>
                <a:solidFill>
                  <a:srgbClr val="FFFFFF">
                    <a:alpha val="59999"/>
                  </a:srgbClr>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grpSp>
            <p:nvGrpSpPr>
              <p:cNvPr id="55361" name="Group 77"/>
              <p:cNvGrpSpPr>
                <a:grpSpLocks/>
              </p:cNvGrpSpPr>
              <p:nvPr/>
            </p:nvGrpSpPr>
            <p:grpSpPr bwMode="auto">
              <a:xfrm>
                <a:off x="4445000" y="2743688"/>
                <a:ext cx="46038" cy="423490"/>
                <a:chOff x="2800" y="1742"/>
                <a:chExt cx="29" cy="285"/>
              </a:xfrm>
            </p:grpSpPr>
            <p:sp>
              <p:nvSpPr>
                <p:cNvPr id="55452" name="Line 78"/>
                <p:cNvSpPr>
                  <a:spLocks noChangeShapeType="1"/>
                </p:cNvSpPr>
                <p:nvPr/>
              </p:nvSpPr>
              <p:spPr bwMode="auto">
                <a:xfrm flipV="1">
                  <a:off x="2803" y="1741"/>
                  <a:ext cx="0" cy="287"/>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453" name="Line 79"/>
                <p:cNvSpPr>
                  <a:spLocks noChangeShapeType="1"/>
                </p:cNvSpPr>
                <p:nvPr/>
              </p:nvSpPr>
              <p:spPr bwMode="auto">
                <a:xfrm flipV="1">
                  <a:off x="2800" y="1892"/>
                  <a:ext cx="29" cy="7"/>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454" name="Line 80"/>
                <p:cNvSpPr>
                  <a:spLocks noChangeShapeType="1"/>
                </p:cNvSpPr>
                <p:nvPr/>
              </p:nvSpPr>
              <p:spPr bwMode="auto">
                <a:xfrm flipV="1">
                  <a:off x="2800" y="1743"/>
                  <a:ext cx="29" cy="7"/>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grpSp>
            <p:nvGrpSpPr>
              <p:cNvPr id="55362" name="Group 81"/>
              <p:cNvGrpSpPr>
                <a:grpSpLocks/>
              </p:cNvGrpSpPr>
              <p:nvPr/>
            </p:nvGrpSpPr>
            <p:grpSpPr bwMode="auto">
              <a:xfrm>
                <a:off x="4367213" y="2685738"/>
                <a:ext cx="166687" cy="115902"/>
                <a:chOff x="2751" y="1703"/>
                <a:chExt cx="105" cy="78"/>
              </a:xfrm>
            </p:grpSpPr>
            <p:sp>
              <p:nvSpPr>
                <p:cNvPr id="55450" name="AutoShape 82"/>
                <p:cNvSpPr>
                  <a:spLocks noChangeArrowheads="1"/>
                </p:cNvSpPr>
                <p:nvPr/>
              </p:nvSpPr>
              <p:spPr bwMode="auto">
                <a:xfrm>
                  <a:off x="2751" y="1703"/>
                  <a:ext cx="105" cy="78"/>
                </a:xfrm>
                <a:prstGeom prst="flowChartAlternateProcess">
                  <a:avLst/>
                </a:prstGeom>
                <a:gradFill rotWithShape="0">
                  <a:gsLst>
                    <a:gs pos="0">
                      <a:srgbClr val="000099"/>
                    </a:gs>
                    <a:gs pos="100000">
                      <a:srgbClr val="0066FF"/>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600" b="1" dirty="0">
                      <a:solidFill>
                        <a:srgbClr val="FFFFFF"/>
                      </a:solidFill>
                    </a:rPr>
                    <a:t>Service</a:t>
                  </a:r>
                </a:p>
              </p:txBody>
            </p:sp>
            <p:sp>
              <p:nvSpPr>
                <p:cNvPr id="55451" name="AutoShape 83"/>
                <p:cNvSpPr>
                  <a:spLocks noChangeArrowheads="1"/>
                </p:cNvSpPr>
                <p:nvPr/>
              </p:nvSpPr>
              <p:spPr bwMode="auto">
                <a:xfrm>
                  <a:off x="2758" y="1710"/>
                  <a:ext cx="90" cy="6"/>
                </a:xfrm>
                <a:prstGeom prst="flowChartAlternateProcess">
                  <a:avLst/>
                </a:prstGeom>
                <a:solidFill>
                  <a:srgbClr val="FFFFFF">
                    <a:alpha val="59999"/>
                  </a:srgbClr>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grpSp>
            <p:nvGrpSpPr>
              <p:cNvPr id="55363" name="Group 84"/>
              <p:cNvGrpSpPr>
                <a:grpSpLocks/>
              </p:cNvGrpSpPr>
              <p:nvPr/>
            </p:nvGrpSpPr>
            <p:grpSpPr bwMode="auto">
              <a:xfrm>
                <a:off x="4367213" y="2889309"/>
                <a:ext cx="166687" cy="115902"/>
                <a:chOff x="2751" y="1840"/>
                <a:chExt cx="105" cy="78"/>
              </a:xfrm>
            </p:grpSpPr>
            <p:sp>
              <p:nvSpPr>
                <p:cNvPr id="55448" name="AutoShape 85"/>
                <p:cNvSpPr>
                  <a:spLocks noChangeArrowheads="1"/>
                </p:cNvSpPr>
                <p:nvPr/>
              </p:nvSpPr>
              <p:spPr bwMode="auto">
                <a:xfrm>
                  <a:off x="2751" y="1840"/>
                  <a:ext cx="105" cy="78"/>
                </a:xfrm>
                <a:prstGeom prst="flowChartAlternateProcess">
                  <a:avLst/>
                </a:prstGeom>
                <a:gradFill rotWithShape="0">
                  <a:gsLst>
                    <a:gs pos="0">
                      <a:srgbClr val="000099"/>
                    </a:gs>
                    <a:gs pos="100000">
                      <a:srgbClr val="0066FF"/>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600" b="1" dirty="0">
                      <a:solidFill>
                        <a:srgbClr val="FFFFFF"/>
                      </a:solidFill>
                    </a:rPr>
                    <a:t>Service</a:t>
                  </a:r>
                </a:p>
              </p:txBody>
            </p:sp>
            <p:sp>
              <p:nvSpPr>
                <p:cNvPr id="55449" name="AutoShape 86"/>
                <p:cNvSpPr>
                  <a:spLocks noChangeArrowheads="1"/>
                </p:cNvSpPr>
                <p:nvPr/>
              </p:nvSpPr>
              <p:spPr bwMode="auto">
                <a:xfrm>
                  <a:off x="2758" y="1847"/>
                  <a:ext cx="90" cy="6"/>
                </a:xfrm>
                <a:prstGeom prst="flowChartAlternateProcess">
                  <a:avLst/>
                </a:prstGeom>
                <a:solidFill>
                  <a:srgbClr val="FFFFFF">
                    <a:alpha val="59999"/>
                  </a:srgbClr>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grpSp>
            <p:nvGrpSpPr>
              <p:cNvPr id="55364" name="Group 87"/>
              <p:cNvGrpSpPr>
                <a:grpSpLocks/>
              </p:cNvGrpSpPr>
              <p:nvPr/>
            </p:nvGrpSpPr>
            <p:grpSpPr bwMode="auto">
              <a:xfrm>
                <a:off x="5016500" y="2932402"/>
                <a:ext cx="161925" cy="109959"/>
                <a:chOff x="3160" y="1869"/>
                <a:chExt cx="102" cy="74"/>
              </a:xfrm>
            </p:grpSpPr>
            <p:sp>
              <p:nvSpPr>
                <p:cNvPr id="55446" name="AutoShape 88"/>
                <p:cNvSpPr>
                  <a:spLocks noChangeArrowheads="1"/>
                </p:cNvSpPr>
                <p:nvPr/>
              </p:nvSpPr>
              <p:spPr bwMode="auto">
                <a:xfrm>
                  <a:off x="3160" y="1869"/>
                  <a:ext cx="102" cy="74"/>
                </a:xfrm>
                <a:prstGeom prst="flowChartAlternateProcess">
                  <a:avLst/>
                </a:prstGeom>
                <a:gradFill rotWithShape="0">
                  <a:gsLst>
                    <a:gs pos="0">
                      <a:srgbClr val="00CC00"/>
                    </a:gs>
                    <a:gs pos="100000">
                      <a:srgbClr val="008000"/>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700" b="1" dirty="0">
                      <a:solidFill>
                        <a:srgbClr val="FFFFFF"/>
                      </a:solidFill>
                    </a:rPr>
                    <a:t>DB</a:t>
                  </a:r>
                </a:p>
              </p:txBody>
            </p:sp>
            <p:sp>
              <p:nvSpPr>
                <p:cNvPr id="55447" name="AutoShape 89"/>
                <p:cNvSpPr>
                  <a:spLocks noChangeArrowheads="1"/>
                </p:cNvSpPr>
                <p:nvPr/>
              </p:nvSpPr>
              <p:spPr bwMode="auto">
                <a:xfrm>
                  <a:off x="3166" y="1876"/>
                  <a:ext cx="88" cy="5"/>
                </a:xfrm>
                <a:prstGeom prst="flowChartAlternateProcess">
                  <a:avLst/>
                </a:prstGeom>
                <a:solidFill>
                  <a:srgbClr val="FFFFFF">
                    <a:alpha val="59999"/>
                  </a:srgbClr>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sp>
            <p:nvSpPr>
              <p:cNvPr id="55365" name="AutoShape 90"/>
              <p:cNvSpPr>
                <a:spLocks noChangeArrowheads="1"/>
              </p:cNvSpPr>
              <p:nvPr/>
            </p:nvSpPr>
            <p:spPr bwMode="auto">
              <a:xfrm flipV="1">
                <a:off x="3584575" y="3003726"/>
                <a:ext cx="2535238" cy="18722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1120 w 21600"/>
                  <a:gd name="T19" fmla="*/ 0 h 21600"/>
                  <a:gd name="T20" fmla="*/ 20393 w 21600"/>
                  <a:gd name="T21" fmla="*/ 10799 h 21600"/>
                </a:gdLst>
                <a:ahLst/>
                <a:cxnLst>
                  <a:cxn ang="T12">
                    <a:pos x="T0" y="T1"/>
                  </a:cxn>
                  <a:cxn ang="T13">
                    <a:pos x="T2" y="T3"/>
                  </a:cxn>
                  <a:cxn ang="T14">
                    <a:pos x="T4" y="T5"/>
                  </a:cxn>
                  <a:cxn ang="T15">
                    <a:pos x="T6" y="T7"/>
                  </a:cxn>
                  <a:cxn ang="T16">
                    <a:pos x="T8" y="T9"/>
                  </a:cxn>
                  <a:cxn ang="T17">
                    <a:pos x="T10" y="T11"/>
                  </a:cxn>
                </a:cxnLst>
                <a:rect l="T18" t="T19" r="T20" b="T21"/>
                <a:pathLst>
                  <a:path w="21600" h="21600" stroke="0">
                    <a:moveTo>
                      <a:pt x="1034" y="6188"/>
                    </a:moveTo>
                    <a:cubicBezTo>
                      <a:pt x="2818" y="2410"/>
                      <a:pt x="6621" y="-1"/>
                      <a:pt x="10800" y="0"/>
                    </a:cubicBezTo>
                    <a:cubicBezTo>
                      <a:pt x="14854" y="0"/>
                      <a:pt x="18566" y="2270"/>
                      <a:pt x="20413" y="5879"/>
                    </a:cubicBezTo>
                    <a:lnTo>
                      <a:pt x="10800" y="10800"/>
                    </a:lnTo>
                    <a:lnTo>
                      <a:pt x="1034" y="6188"/>
                    </a:lnTo>
                    <a:close/>
                  </a:path>
                  <a:path w="21600" h="21600" fill="none">
                    <a:moveTo>
                      <a:pt x="1034" y="6188"/>
                    </a:moveTo>
                    <a:cubicBezTo>
                      <a:pt x="2818" y="2410"/>
                      <a:pt x="6621" y="-1"/>
                      <a:pt x="10800" y="0"/>
                    </a:cubicBezTo>
                    <a:cubicBezTo>
                      <a:pt x="14854" y="0"/>
                      <a:pt x="18566" y="2270"/>
                      <a:pt x="20413" y="5879"/>
                    </a:cubicBezTo>
                  </a:path>
                </a:pathLst>
              </a:custGeom>
              <a:noFill/>
              <a:ln w="57240" cap="sq">
                <a:solidFill>
                  <a:srgbClr val="01F3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pic>
            <p:nvPicPr>
              <p:cNvPr id="55366" name="Picture 91"/>
              <p:cNvPicPr>
                <a:picLocks noChangeAspect="1" noChangeArrowheads="1"/>
              </p:cNvPicPr>
              <p:nvPr/>
            </p:nvPicPr>
            <p:blipFill>
              <a:blip r:embed="rId44">
                <a:extLst>
                  <a:ext uri="{28A0092B-C50C-407E-A947-70E740481C1C}">
                    <a14:useLocalDpi xmlns:a14="http://schemas.microsoft.com/office/drawing/2010/main"/>
                  </a:ext>
                </a:extLst>
              </a:blip>
              <a:srcRect/>
              <a:stretch>
                <a:fillRect/>
              </a:stretch>
            </p:blipFill>
            <p:spPr bwMode="auto">
              <a:xfrm>
                <a:off x="4605338" y="2858105"/>
                <a:ext cx="280987" cy="24963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67" name="Line 92"/>
              <p:cNvSpPr>
                <a:spLocks noChangeShapeType="1"/>
              </p:cNvSpPr>
              <p:nvPr/>
            </p:nvSpPr>
            <p:spPr bwMode="auto">
              <a:xfrm flipV="1">
                <a:off x="4749800" y="3012642"/>
                <a:ext cx="6350" cy="160480"/>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nvGrpSpPr>
              <p:cNvPr id="55368" name="Group 93"/>
              <p:cNvGrpSpPr>
                <a:grpSpLocks/>
              </p:cNvGrpSpPr>
              <p:nvPr/>
            </p:nvGrpSpPr>
            <p:grpSpPr bwMode="auto">
              <a:xfrm>
                <a:off x="4672013" y="2930915"/>
                <a:ext cx="166687" cy="115902"/>
                <a:chOff x="2943" y="1868"/>
                <a:chExt cx="105" cy="78"/>
              </a:xfrm>
            </p:grpSpPr>
            <p:sp>
              <p:nvSpPr>
                <p:cNvPr id="55444" name="AutoShape 94"/>
                <p:cNvSpPr>
                  <a:spLocks noChangeArrowheads="1"/>
                </p:cNvSpPr>
                <p:nvPr/>
              </p:nvSpPr>
              <p:spPr bwMode="auto">
                <a:xfrm>
                  <a:off x="2943" y="1868"/>
                  <a:ext cx="105" cy="78"/>
                </a:xfrm>
                <a:prstGeom prst="flowChartAlternateProcess">
                  <a:avLst/>
                </a:prstGeom>
                <a:gradFill rotWithShape="0">
                  <a:gsLst>
                    <a:gs pos="0">
                      <a:srgbClr val="000099"/>
                    </a:gs>
                    <a:gs pos="100000">
                      <a:srgbClr val="0066FF"/>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600" b="1" dirty="0">
                      <a:solidFill>
                        <a:srgbClr val="FFFFFF"/>
                      </a:solidFill>
                    </a:rPr>
                    <a:t>APP</a:t>
                  </a:r>
                </a:p>
              </p:txBody>
            </p:sp>
            <p:sp>
              <p:nvSpPr>
                <p:cNvPr id="55445" name="AutoShape 95"/>
                <p:cNvSpPr>
                  <a:spLocks noChangeArrowheads="1"/>
                </p:cNvSpPr>
                <p:nvPr/>
              </p:nvSpPr>
              <p:spPr bwMode="auto">
                <a:xfrm>
                  <a:off x="2950" y="1875"/>
                  <a:ext cx="90" cy="6"/>
                </a:xfrm>
                <a:prstGeom prst="flowChartAlternateProcess">
                  <a:avLst/>
                </a:prstGeom>
                <a:solidFill>
                  <a:srgbClr val="FFFFFF">
                    <a:alpha val="59999"/>
                  </a:srgbClr>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pic>
            <p:nvPicPr>
              <p:cNvPr id="55369" name="Picture 96"/>
              <p:cNvPicPr>
                <a:picLocks noChangeAspect="1" noChangeArrowheads="1"/>
              </p:cNvPicPr>
              <p:nvPr/>
            </p:nvPicPr>
            <p:blipFill>
              <a:blip r:embed="rId45">
                <a:extLst>
                  <a:ext uri="{28A0092B-C50C-407E-A947-70E740481C1C}">
                    <a14:useLocalDpi xmlns:a14="http://schemas.microsoft.com/office/drawing/2010/main"/>
                  </a:ext>
                </a:extLst>
              </a:blip>
              <a:srcRect/>
              <a:stretch>
                <a:fillRect/>
              </a:stretch>
            </p:blipFill>
            <p:spPr bwMode="auto">
              <a:xfrm>
                <a:off x="3914775" y="2826900"/>
                <a:ext cx="414338" cy="28529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70" name="Line 97"/>
              <p:cNvSpPr>
                <a:spLocks noChangeShapeType="1"/>
              </p:cNvSpPr>
              <p:nvPr/>
            </p:nvSpPr>
            <p:spPr bwMode="auto">
              <a:xfrm flipH="1" flipV="1">
                <a:off x="4110038" y="3030473"/>
                <a:ext cx="19050" cy="158994"/>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nvGrpSpPr>
              <p:cNvPr id="55371" name="Group 98"/>
              <p:cNvGrpSpPr>
                <a:grpSpLocks/>
              </p:cNvGrpSpPr>
              <p:nvPr/>
            </p:nvGrpSpPr>
            <p:grpSpPr bwMode="auto">
              <a:xfrm>
                <a:off x="4030663" y="2936859"/>
                <a:ext cx="161925" cy="109959"/>
                <a:chOff x="2539" y="1872"/>
                <a:chExt cx="102" cy="74"/>
              </a:xfrm>
            </p:grpSpPr>
            <p:sp>
              <p:nvSpPr>
                <p:cNvPr id="55442" name="AutoShape 99"/>
                <p:cNvSpPr>
                  <a:spLocks noChangeArrowheads="1"/>
                </p:cNvSpPr>
                <p:nvPr/>
              </p:nvSpPr>
              <p:spPr bwMode="auto">
                <a:xfrm>
                  <a:off x="2539" y="1872"/>
                  <a:ext cx="102" cy="74"/>
                </a:xfrm>
                <a:prstGeom prst="flowChartAlternateProcess">
                  <a:avLst/>
                </a:prstGeom>
                <a:gradFill rotWithShape="0">
                  <a:gsLst>
                    <a:gs pos="0">
                      <a:srgbClr val="00CC00"/>
                    </a:gs>
                    <a:gs pos="100000">
                      <a:srgbClr val="008000"/>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700" b="1" dirty="0">
                      <a:solidFill>
                        <a:srgbClr val="FFFFFF"/>
                      </a:solidFill>
                    </a:rPr>
                    <a:t>DB</a:t>
                  </a:r>
                </a:p>
              </p:txBody>
            </p:sp>
            <p:sp>
              <p:nvSpPr>
                <p:cNvPr id="55443" name="AutoShape 100"/>
                <p:cNvSpPr>
                  <a:spLocks noChangeArrowheads="1"/>
                </p:cNvSpPr>
                <p:nvPr/>
              </p:nvSpPr>
              <p:spPr bwMode="auto">
                <a:xfrm>
                  <a:off x="2545" y="1879"/>
                  <a:ext cx="88" cy="5"/>
                </a:xfrm>
                <a:prstGeom prst="flowChartAlternateProcess">
                  <a:avLst/>
                </a:prstGeom>
                <a:solidFill>
                  <a:srgbClr val="FFFFFF">
                    <a:alpha val="59999"/>
                  </a:srgbClr>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grpSp>
            <p:nvGrpSpPr>
              <p:cNvPr id="55372" name="Group 101"/>
              <p:cNvGrpSpPr>
                <a:grpSpLocks/>
              </p:cNvGrpSpPr>
              <p:nvPr/>
            </p:nvGrpSpPr>
            <p:grpSpPr bwMode="auto">
              <a:xfrm>
                <a:off x="5381625" y="2739231"/>
                <a:ext cx="166688" cy="115902"/>
                <a:chOff x="3390" y="1739"/>
                <a:chExt cx="105" cy="78"/>
              </a:xfrm>
            </p:grpSpPr>
            <p:sp>
              <p:nvSpPr>
                <p:cNvPr id="55440" name="AutoShape 102"/>
                <p:cNvSpPr>
                  <a:spLocks noChangeArrowheads="1"/>
                </p:cNvSpPr>
                <p:nvPr/>
              </p:nvSpPr>
              <p:spPr bwMode="auto">
                <a:xfrm>
                  <a:off x="3390" y="1739"/>
                  <a:ext cx="105" cy="78"/>
                </a:xfrm>
                <a:prstGeom prst="flowChartAlternateProcess">
                  <a:avLst/>
                </a:prstGeom>
                <a:gradFill rotWithShape="0">
                  <a:gsLst>
                    <a:gs pos="0">
                      <a:srgbClr val="000099"/>
                    </a:gs>
                    <a:gs pos="100000">
                      <a:srgbClr val="0066FF"/>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600" b="1" dirty="0">
                      <a:solidFill>
                        <a:srgbClr val="FFFFFF"/>
                      </a:solidFill>
                    </a:rPr>
                    <a:t>APP</a:t>
                  </a:r>
                </a:p>
              </p:txBody>
            </p:sp>
            <p:sp>
              <p:nvSpPr>
                <p:cNvPr id="55441" name="AutoShape 103"/>
                <p:cNvSpPr>
                  <a:spLocks noChangeArrowheads="1"/>
                </p:cNvSpPr>
                <p:nvPr/>
              </p:nvSpPr>
              <p:spPr bwMode="auto">
                <a:xfrm>
                  <a:off x="3397" y="1746"/>
                  <a:ext cx="90" cy="6"/>
                </a:xfrm>
                <a:prstGeom prst="flowChartAlternateProcess">
                  <a:avLst/>
                </a:prstGeom>
                <a:solidFill>
                  <a:srgbClr val="FFFFFF">
                    <a:alpha val="59999"/>
                  </a:srgbClr>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grpSp>
            <p:nvGrpSpPr>
              <p:cNvPr id="55373" name="Group 104"/>
              <p:cNvGrpSpPr>
                <a:grpSpLocks/>
              </p:cNvGrpSpPr>
              <p:nvPr/>
            </p:nvGrpSpPr>
            <p:grpSpPr bwMode="auto">
              <a:xfrm>
                <a:off x="5381625" y="2942803"/>
                <a:ext cx="166688" cy="115902"/>
                <a:chOff x="3390" y="1876"/>
                <a:chExt cx="105" cy="78"/>
              </a:xfrm>
            </p:grpSpPr>
            <p:sp>
              <p:nvSpPr>
                <p:cNvPr id="55438" name="AutoShape 105"/>
                <p:cNvSpPr>
                  <a:spLocks noChangeArrowheads="1"/>
                </p:cNvSpPr>
                <p:nvPr/>
              </p:nvSpPr>
              <p:spPr bwMode="auto">
                <a:xfrm>
                  <a:off x="3390" y="1876"/>
                  <a:ext cx="105" cy="78"/>
                </a:xfrm>
                <a:prstGeom prst="flowChartAlternateProcess">
                  <a:avLst/>
                </a:prstGeom>
                <a:gradFill rotWithShape="0">
                  <a:gsLst>
                    <a:gs pos="0">
                      <a:srgbClr val="000099"/>
                    </a:gs>
                    <a:gs pos="100000">
                      <a:srgbClr val="0066FF"/>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600" b="1" dirty="0">
                      <a:solidFill>
                        <a:srgbClr val="FFFFFF"/>
                      </a:solidFill>
                    </a:rPr>
                    <a:t>APP</a:t>
                  </a:r>
                </a:p>
              </p:txBody>
            </p:sp>
            <p:sp>
              <p:nvSpPr>
                <p:cNvPr id="55439" name="AutoShape 106"/>
                <p:cNvSpPr>
                  <a:spLocks noChangeArrowheads="1"/>
                </p:cNvSpPr>
                <p:nvPr/>
              </p:nvSpPr>
              <p:spPr bwMode="auto">
                <a:xfrm>
                  <a:off x="3397" y="1883"/>
                  <a:ext cx="90" cy="6"/>
                </a:xfrm>
                <a:prstGeom prst="flowChartAlternateProcess">
                  <a:avLst/>
                </a:prstGeom>
                <a:solidFill>
                  <a:srgbClr val="FFFFFF">
                    <a:alpha val="59999"/>
                  </a:srgbClr>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sp>
            <p:nvSpPr>
              <p:cNvPr id="55374" name="AutoShape 107"/>
              <p:cNvSpPr>
                <a:spLocks noChangeArrowheads="1"/>
              </p:cNvSpPr>
              <p:nvPr/>
            </p:nvSpPr>
            <p:spPr bwMode="auto">
              <a:xfrm>
                <a:off x="5959475" y="3063163"/>
                <a:ext cx="327025" cy="98071"/>
              </a:xfrm>
              <a:custGeom>
                <a:avLst/>
                <a:gdLst>
                  <a:gd name="T0" fmla="*/ 6350 w 206"/>
                  <a:gd name="T1" fmla="*/ 104775 h 66"/>
                  <a:gd name="T2" fmla="*/ 111125 w 206"/>
                  <a:gd name="T3" fmla="*/ 82550 h 66"/>
                  <a:gd name="T4" fmla="*/ 234950 w 206"/>
                  <a:gd name="T5" fmla="*/ 50800 h 66"/>
                  <a:gd name="T6" fmla="*/ 288925 w 206"/>
                  <a:gd name="T7" fmla="*/ 38100 h 66"/>
                  <a:gd name="T8" fmla="*/ 327025 w 206"/>
                  <a:gd name="T9" fmla="*/ 0 h 66"/>
                  <a:gd name="T10" fmla="*/ 98425 w 206"/>
                  <a:gd name="T11" fmla="*/ 34925 h 66"/>
                  <a:gd name="T12" fmla="*/ 0 w 206"/>
                  <a:gd name="T13" fmla="*/ 47625 h 66"/>
                  <a:gd name="T14" fmla="*/ 6350 w 206"/>
                  <a:gd name="T15" fmla="*/ 104775 h 66"/>
                  <a:gd name="T16" fmla="*/ 0 60000 65536"/>
                  <a:gd name="T17" fmla="*/ 0 60000 65536"/>
                  <a:gd name="T18" fmla="*/ 0 60000 65536"/>
                  <a:gd name="T19" fmla="*/ 0 60000 65536"/>
                  <a:gd name="T20" fmla="*/ 0 60000 65536"/>
                  <a:gd name="T21" fmla="*/ 0 60000 65536"/>
                  <a:gd name="T22" fmla="*/ 0 60000 65536"/>
                  <a:gd name="T23" fmla="*/ 0 60000 65536"/>
                  <a:gd name="T24" fmla="*/ 0 w 206"/>
                  <a:gd name="T25" fmla="*/ 0 h 66"/>
                  <a:gd name="T26" fmla="*/ 206 w 206"/>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6" h="66">
                    <a:moveTo>
                      <a:pt x="4" y="66"/>
                    </a:moveTo>
                    <a:lnTo>
                      <a:pt x="70" y="52"/>
                    </a:lnTo>
                    <a:lnTo>
                      <a:pt x="148" y="32"/>
                    </a:lnTo>
                    <a:lnTo>
                      <a:pt x="182" y="24"/>
                    </a:lnTo>
                    <a:lnTo>
                      <a:pt x="206" y="0"/>
                    </a:lnTo>
                    <a:lnTo>
                      <a:pt x="62" y="22"/>
                    </a:lnTo>
                    <a:lnTo>
                      <a:pt x="0" y="30"/>
                    </a:lnTo>
                    <a:lnTo>
                      <a:pt x="4" y="66"/>
                    </a:lnTo>
                    <a:close/>
                  </a:path>
                </a:pathLst>
              </a:custGeom>
              <a:solidFill>
                <a:srgbClr val="00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55375" name="AutoShape 108"/>
              <p:cNvSpPr>
                <a:spLocks noChangeArrowheads="1"/>
              </p:cNvSpPr>
              <p:nvPr/>
            </p:nvSpPr>
            <p:spPr bwMode="auto">
              <a:xfrm>
                <a:off x="3305175" y="3060191"/>
                <a:ext cx="419100" cy="112930"/>
              </a:xfrm>
              <a:custGeom>
                <a:avLst/>
                <a:gdLst>
                  <a:gd name="T0" fmla="*/ 415925 w 264"/>
                  <a:gd name="T1" fmla="*/ 120650 h 76"/>
                  <a:gd name="T2" fmla="*/ 244475 w 264"/>
                  <a:gd name="T3" fmla="*/ 92075 h 76"/>
                  <a:gd name="T4" fmla="*/ 76200 w 264"/>
                  <a:gd name="T5" fmla="*/ 47625 h 76"/>
                  <a:gd name="T6" fmla="*/ 28575 w 264"/>
                  <a:gd name="T7" fmla="*/ 25400 h 76"/>
                  <a:gd name="T8" fmla="*/ 0 w 264"/>
                  <a:gd name="T9" fmla="*/ 0 h 76"/>
                  <a:gd name="T10" fmla="*/ 171450 w 264"/>
                  <a:gd name="T11" fmla="*/ 31750 h 76"/>
                  <a:gd name="T12" fmla="*/ 419100 w 264"/>
                  <a:gd name="T13" fmla="*/ 66675 h 76"/>
                  <a:gd name="T14" fmla="*/ 415925 w 264"/>
                  <a:gd name="T15" fmla="*/ 120650 h 76"/>
                  <a:gd name="T16" fmla="*/ 0 60000 65536"/>
                  <a:gd name="T17" fmla="*/ 0 60000 65536"/>
                  <a:gd name="T18" fmla="*/ 0 60000 65536"/>
                  <a:gd name="T19" fmla="*/ 0 60000 65536"/>
                  <a:gd name="T20" fmla="*/ 0 60000 65536"/>
                  <a:gd name="T21" fmla="*/ 0 60000 65536"/>
                  <a:gd name="T22" fmla="*/ 0 60000 65536"/>
                  <a:gd name="T23" fmla="*/ 0 60000 65536"/>
                  <a:gd name="T24" fmla="*/ 0 w 264"/>
                  <a:gd name="T25" fmla="*/ 0 h 76"/>
                  <a:gd name="T26" fmla="*/ 264 w 264"/>
                  <a:gd name="T27" fmla="*/ 76 h 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4" h="76">
                    <a:moveTo>
                      <a:pt x="262" y="76"/>
                    </a:moveTo>
                    <a:lnTo>
                      <a:pt x="154" y="58"/>
                    </a:lnTo>
                    <a:lnTo>
                      <a:pt x="48" y="30"/>
                    </a:lnTo>
                    <a:lnTo>
                      <a:pt x="18" y="16"/>
                    </a:lnTo>
                    <a:lnTo>
                      <a:pt x="0" y="0"/>
                    </a:lnTo>
                    <a:lnTo>
                      <a:pt x="108" y="20"/>
                    </a:lnTo>
                    <a:lnTo>
                      <a:pt x="264" y="42"/>
                    </a:lnTo>
                    <a:lnTo>
                      <a:pt x="262" y="76"/>
                    </a:lnTo>
                    <a:close/>
                  </a:path>
                </a:pathLst>
              </a:custGeom>
              <a:solidFill>
                <a:srgbClr val="00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55388" name="Text Box 138"/>
              <p:cNvSpPr txBox="1">
                <a:spLocks noChangeArrowheads="1"/>
              </p:cNvSpPr>
              <p:nvPr/>
            </p:nvSpPr>
            <p:spPr bwMode="auto">
              <a:xfrm>
                <a:off x="4457700" y="2425700"/>
                <a:ext cx="784105" cy="3517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eaLnBrk="1" hangingPunct="1">
                  <a:buSzPct val="100000"/>
                </a:pPr>
                <a:r>
                  <a:rPr lang="en-US" sz="1100" b="1" dirty="0">
                    <a:solidFill>
                      <a:srgbClr val="000000"/>
                    </a:solidFill>
                    <a:latin typeface="Calibri" panose="020F0502020204030204" pitchFamily="34" charset="0"/>
                  </a:rPr>
                  <a:t>Enterprise</a:t>
                </a:r>
              </a:p>
            </p:txBody>
          </p:sp>
          <p:pic>
            <p:nvPicPr>
              <p:cNvPr id="55405" name="Picture 160"/>
              <p:cNvPicPr>
                <a:picLocks noChangeAspect="1" noChangeArrowheads="1"/>
              </p:cNvPicPr>
              <p:nvPr/>
            </p:nvPicPr>
            <p:blipFill>
              <a:blip r:embed="rId46">
                <a:extLst>
                  <a:ext uri="{28A0092B-C50C-407E-A947-70E740481C1C}">
                    <a14:useLocalDpi xmlns:a14="http://schemas.microsoft.com/office/drawing/2010/main"/>
                  </a:ext>
                </a:extLst>
              </a:blip>
              <a:srcRect/>
              <a:stretch>
                <a:fillRect/>
              </a:stretch>
            </p:blipFill>
            <p:spPr bwMode="auto">
              <a:xfrm>
                <a:off x="5597525" y="2681279"/>
                <a:ext cx="496888" cy="44132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5406" name="Group 161"/>
              <p:cNvGrpSpPr>
                <a:grpSpLocks/>
              </p:cNvGrpSpPr>
              <p:nvPr/>
            </p:nvGrpSpPr>
            <p:grpSpPr bwMode="auto">
              <a:xfrm>
                <a:off x="5749925" y="2916056"/>
                <a:ext cx="161925" cy="109959"/>
                <a:chOff x="3622" y="1858"/>
                <a:chExt cx="102" cy="74"/>
              </a:xfrm>
            </p:grpSpPr>
            <p:sp>
              <p:nvSpPr>
                <p:cNvPr id="55414" name="AutoShape 162"/>
                <p:cNvSpPr>
                  <a:spLocks noChangeArrowheads="1"/>
                </p:cNvSpPr>
                <p:nvPr/>
              </p:nvSpPr>
              <p:spPr bwMode="auto">
                <a:xfrm>
                  <a:off x="3622" y="1858"/>
                  <a:ext cx="102" cy="74"/>
                </a:xfrm>
                <a:prstGeom prst="flowChartAlternateProcess">
                  <a:avLst/>
                </a:prstGeom>
                <a:gradFill rotWithShape="0">
                  <a:gsLst>
                    <a:gs pos="0">
                      <a:srgbClr val="00CC00"/>
                    </a:gs>
                    <a:gs pos="100000">
                      <a:srgbClr val="008000"/>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700" b="1" dirty="0">
                      <a:solidFill>
                        <a:srgbClr val="FFFFFF"/>
                      </a:solidFill>
                    </a:rPr>
                    <a:t>DB</a:t>
                  </a:r>
                </a:p>
              </p:txBody>
            </p:sp>
            <p:sp>
              <p:nvSpPr>
                <p:cNvPr id="55415" name="AutoShape 163"/>
                <p:cNvSpPr>
                  <a:spLocks noChangeArrowheads="1"/>
                </p:cNvSpPr>
                <p:nvPr/>
              </p:nvSpPr>
              <p:spPr bwMode="auto">
                <a:xfrm>
                  <a:off x="3628" y="1865"/>
                  <a:ext cx="88" cy="5"/>
                </a:xfrm>
                <a:prstGeom prst="flowChartAlternateProcess">
                  <a:avLst/>
                </a:prstGeom>
                <a:solidFill>
                  <a:srgbClr val="FFFFFF">
                    <a:alpha val="59999"/>
                  </a:srgbClr>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grpSp>
          <p:pic>
            <p:nvPicPr>
              <p:cNvPr id="55411" name="Picture 168"/>
              <p:cNvPicPr>
                <a:picLocks noChangeAspect="1" noChangeArrowheads="1"/>
              </p:cNvPicPr>
              <p:nvPr/>
            </p:nvPicPr>
            <p:blipFill>
              <a:blip r:embed="rId47" cstate="screen">
                <a:extLst>
                  <a:ext uri="{28A0092B-C50C-407E-A947-70E740481C1C}">
                    <a14:useLocalDpi xmlns:a14="http://schemas.microsoft.com/office/drawing/2010/main"/>
                  </a:ext>
                </a:extLst>
              </a:blip>
              <a:srcRect/>
              <a:stretch>
                <a:fillRect/>
              </a:stretch>
            </p:blipFill>
            <p:spPr bwMode="auto">
              <a:xfrm>
                <a:off x="4495800" y="3079508"/>
                <a:ext cx="550863" cy="15750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grpSp>
        <p:nvGrpSpPr>
          <p:cNvPr id="24" name="Group 23"/>
          <p:cNvGrpSpPr/>
          <p:nvPr/>
        </p:nvGrpSpPr>
        <p:grpSpPr>
          <a:xfrm>
            <a:off x="3817938" y="1397550"/>
            <a:ext cx="1987550" cy="1151335"/>
            <a:chOff x="436563" y="6022181"/>
            <a:chExt cx="1987550" cy="1535113"/>
          </a:xfrm>
        </p:grpSpPr>
        <p:grpSp>
          <p:nvGrpSpPr>
            <p:cNvPr id="2" name="Group 1"/>
            <p:cNvGrpSpPr/>
            <p:nvPr/>
          </p:nvGrpSpPr>
          <p:grpSpPr>
            <a:xfrm>
              <a:off x="436563" y="6022181"/>
              <a:ext cx="1987550" cy="1535113"/>
              <a:chOff x="3835399" y="1446213"/>
              <a:chExt cx="1987550" cy="1535113"/>
            </a:xfrm>
          </p:grpSpPr>
          <p:sp>
            <p:nvSpPr>
              <p:cNvPr id="168" name="Line 3"/>
              <p:cNvSpPr>
                <a:spLocks noChangeShapeType="1"/>
              </p:cNvSpPr>
              <p:nvPr/>
            </p:nvSpPr>
            <p:spPr bwMode="auto">
              <a:xfrm flipH="1">
                <a:off x="3835399" y="1981199"/>
                <a:ext cx="531813" cy="690563"/>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9" name="Line 4"/>
              <p:cNvSpPr>
                <a:spLocks noChangeShapeType="1"/>
              </p:cNvSpPr>
              <p:nvPr/>
            </p:nvSpPr>
            <p:spPr bwMode="auto">
              <a:xfrm flipH="1">
                <a:off x="4424362" y="1981200"/>
                <a:ext cx="161925" cy="723900"/>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70" name="Line 5"/>
              <p:cNvSpPr>
                <a:spLocks noChangeShapeType="1"/>
              </p:cNvSpPr>
              <p:nvPr/>
            </p:nvSpPr>
            <p:spPr bwMode="auto">
              <a:xfrm flipH="1">
                <a:off x="4138612" y="1979614"/>
                <a:ext cx="357187" cy="1001712"/>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71" name="Line 119"/>
              <p:cNvSpPr>
                <a:spLocks noChangeShapeType="1"/>
              </p:cNvSpPr>
              <p:nvPr/>
            </p:nvSpPr>
            <p:spPr bwMode="auto">
              <a:xfrm>
                <a:off x="4876800" y="1981200"/>
                <a:ext cx="323850" cy="966788"/>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72" name="Line 159"/>
              <p:cNvSpPr>
                <a:spLocks noChangeShapeType="1"/>
              </p:cNvSpPr>
              <p:nvPr/>
            </p:nvSpPr>
            <p:spPr bwMode="auto">
              <a:xfrm>
                <a:off x="5085556" y="1965325"/>
                <a:ext cx="737393" cy="833438"/>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pic>
            <p:nvPicPr>
              <p:cNvPr id="173" name="Picture 7"/>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189413" y="1446213"/>
                <a:ext cx="1165225" cy="7080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74" name="Text Box 13"/>
            <p:cNvSpPr txBox="1">
              <a:spLocks noChangeArrowheads="1"/>
            </p:cNvSpPr>
            <p:nvPr/>
          </p:nvSpPr>
          <p:spPr bwMode="auto">
            <a:xfrm>
              <a:off x="911225" y="6193904"/>
              <a:ext cx="966359" cy="3517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eaLnBrk="1" hangingPunct="1">
                <a:buSzPct val="100000"/>
              </a:pPr>
              <a:r>
                <a:rPr lang="en-US" sz="1100" b="1" dirty="0">
                  <a:solidFill>
                    <a:srgbClr val="333333"/>
                  </a:solidFill>
                  <a:latin typeface="Calibri" panose="020F0502020204030204" pitchFamily="34" charset="0"/>
                </a:rPr>
                <a:t>Private Cloud</a:t>
              </a:r>
            </a:p>
          </p:txBody>
        </p:sp>
      </p:grpSp>
      <p:grpSp>
        <p:nvGrpSpPr>
          <p:cNvPr id="19" name="Group 18"/>
          <p:cNvGrpSpPr/>
          <p:nvPr/>
        </p:nvGrpSpPr>
        <p:grpSpPr>
          <a:xfrm>
            <a:off x="2252968" y="1216219"/>
            <a:ext cx="2040732" cy="1459047"/>
            <a:chOff x="2228849" y="1093078"/>
            <a:chExt cx="2040732" cy="1945396"/>
          </a:xfrm>
        </p:grpSpPr>
        <p:pic>
          <p:nvPicPr>
            <p:cNvPr id="192" name="Picture 191"/>
            <p:cNvPicPr>
              <a:picLocks noChangeAspect="1"/>
            </p:cNvPicPr>
            <p:nvPr/>
          </p:nvPicPr>
          <p:blipFill>
            <a:blip r:embed="rId48" cstate="screen">
              <a:extLst>
                <a:ext uri="{28A0092B-C50C-407E-A947-70E740481C1C}">
                  <a14:useLocalDpi xmlns:a14="http://schemas.microsoft.com/office/drawing/2010/main"/>
                </a:ext>
              </a:extLst>
            </a:blip>
            <a:stretch>
              <a:fillRect/>
            </a:stretch>
          </p:blipFill>
          <p:spPr>
            <a:xfrm>
              <a:off x="2784476" y="1093078"/>
              <a:ext cx="1102209" cy="406234"/>
            </a:xfrm>
            <a:prstGeom prst="rect">
              <a:avLst/>
            </a:prstGeom>
          </p:spPr>
        </p:pic>
        <p:sp>
          <p:nvSpPr>
            <p:cNvPr id="193" name="Line 20"/>
            <p:cNvSpPr>
              <a:spLocks noChangeShapeType="1"/>
            </p:cNvSpPr>
            <p:nvPr/>
          </p:nvSpPr>
          <p:spPr bwMode="auto">
            <a:xfrm flipH="1">
              <a:off x="2597148" y="1499311"/>
              <a:ext cx="354014" cy="1539163"/>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94" name="Line 20"/>
            <p:cNvSpPr>
              <a:spLocks noChangeShapeType="1"/>
            </p:cNvSpPr>
            <p:nvPr/>
          </p:nvSpPr>
          <p:spPr bwMode="auto">
            <a:xfrm>
              <a:off x="3289300" y="1446213"/>
              <a:ext cx="980281" cy="390524"/>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95" name="Line 20"/>
            <p:cNvSpPr>
              <a:spLocks noChangeShapeType="1"/>
            </p:cNvSpPr>
            <p:nvPr/>
          </p:nvSpPr>
          <p:spPr bwMode="auto">
            <a:xfrm flipH="1">
              <a:off x="2228849" y="1411287"/>
              <a:ext cx="606425" cy="176131"/>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grpSp>
        <p:nvGrpSpPr>
          <p:cNvPr id="15" name="Group 14"/>
          <p:cNvGrpSpPr/>
          <p:nvPr/>
        </p:nvGrpSpPr>
        <p:grpSpPr>
          <a:xfrm>
            <a:off x="3350617" y="2698889"/>
            <a:ext cx="1680973" cy="2046311"/>
            <a:chOff x="3341877" y="3113089"/>
            <a:chExt cx="1680973" cy="2728414"/>
          </a:xfrm>
        </p:grpSpPr>
        <p:sp>
          <p:nvSpPr>
            <p:cNvPr id="178" name="Oval 115"/>
            <p:cNvSpPr>
              <a:spLocks noChangeArrowheads="1"/>
            </p:cNvSpPr>
            <p:nvPr/>
          </p:nvSpPr>
          <p:spPr bwMode="auto">
            <a:xfrm>
              <a:off x="3341877" y="4662337"/>
              <a:ext cx="999578" cy="548345"/>
            </a:xfrm>
            <a:prstGeom prst="ellipse">
              <a:avLst/>
            </a:prstGeom>
            <a:noFill/>
            <a:ln w="9360" cap="sq">
              <a:solidFill>
                <a:srgbClr val="00FFFF"/>
              </a:solidFill>
              <a:miter lim="800000"/>
              <a:headEnd/>
              <a:tailEnd/>
            </a:ln>
            <a:effectLst>
              <a:outerShdw dist="17819" dir="2700000" algn="ctr" rotWithShape="0">
                <a:srgbClr val="009898"/>
              </a:outerShdw>
            </a:effectLst>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sp>
          <p:nvSpPr>
            <p:cNvPr id="179" name="Text Box 116"/>
            <p:cNvSpPr txBox="1">
              <a:spLocks noChangeArrowheads="1"/>
            </p:cNvSpPr>
            <p:nvPr/>
          </p:nvSpPr>
          <p:spPr bwMode="auto">
            <a:xfrm>
              <a:off x="3341877" y="5264079"/>
              <a:ext cx="1111754" cy="577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eaLnBrk="1" hangingPunct="1">
                <a:buSzPct val="100000"/>
              </a:pPr>
              <a:r>
                <a:rPr lang="en-US" sz="1100" b="1" dirty="0">
                  <a:solidFill>
                    <a:srgbClr val="333333"/>
                  </a:solidFill>
                  <a:latin typeface="Calibri" panose="020F0502020204030204" pitchFamily="34" charset="0"/>
                </a:rPr>
                <a:t>Master Data Management</a:t>
              </a:r>
            </a:p>
          </p:txBody>
        </p:sp>
        <p:pic>
          <p:nvPicPr>
            <p:cNvPr id="180" name="Picture 117"/>
            <p:cNvPicPr>
              <a:picLocks noChangeAspect="1" noChangeArrowheads="1"/>
            </p:cNvPicPr>
            <p:nvPr/>
          </p:nvPicPr>
          <p:blipFill>
            <a:blip r:embed="rId49">
              <a:extLst>
                <a:ext uri="{28A0092B-C50C-407E-A947-70E740481C1C}">
                  <a14:useLocalDpi xmlns:a14="http://schemas.microsoft.com/office/drawing/2010/main"/>
                </a:ext>
              </a:extLst>
            </a:blip>
            <a:srcRect/>
            <a:stretch>
              <a:fillRect/>
            </a:stretch>
          </p:blipFill>
          <p:spPr bwMode="auto">
            <a:xfrm>
              <a:off x="3603354" y="4608940"/>
              <a:ext cx="528665" cy="6443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1" name="Line 119"/>
            <p:cNvSpPr>
              <a:spLocks noChangeShapeType="1"/>
            </p:cNvSpPr>
            <p:nvPr/>
          </p:nvSpPr>
          <p:spPr bwMode="auto">
            <a:xfrm flipH="1">
              <a:off x="3940650" y="3113089"/>
              <a:ext cx="1082200" cy="1532622"/>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grpSp>
        <p:nvGrpSpPr>
          <p:cNvPr id="14" name="Group 13"/>
          <p:cNvGrpSpPr/>
          <p:nvPr/>
        </p:nvGrpSpPr>
        <p:grpSpPr>
          <a:xfrm>
            <a:off x="5119478" y="2716660"/>
            <a:ext cx="1673437" cy="1893138"/>
            <a:chOff x="5119476" y="3136795"/>
            <a:chExt cx="1673437" cy="2524185"/>
          </a:xfrm>
        </p:grpSpPr>
        <p:sp>
          <p:nvSpPr>
            <p:cNvPr id="183" name="Text Box 25"/>
            <p:cNvSpPr txBox="1">
              <a:spLocks noChangeArrowheads="1"/>
            </p:cNvSpPr>
            <p:nvPr/>
          </p:nvSpPr>
          <p:spPr bwMode="auto">
            <a:xfrm>
              <a:off x="5305262" y="5309259"/>
              <a:ext cx="1487651" cy="3517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1100" b="1" dirty="0">
                  <a:solidFill>
                    <a:srgbClr val="333333"/>
                  </a:solidFill>
                  <a:latin typeface="Calibri" panose="020F0502020204030204" pitchFamily="34" charset="0"/>
                </a:rPr>
                <a:t>Big Data</a:t>
              </a:r>
            </a:p>
          </p:txBody>
        </p:sp>
        <p:grpSp>
          <p:nvGrpSpPr>
            <p:cNvPr id="3" name="Group 2"/>
            <p:cNvGrpSpPr/>
            <p:nvPr/>
          </p:nvGrpSpPr>
          <p:grpSpPr>
            <a:xfrm>
              <a:off x="5119476" y="3136795"/>
              <a:ext cx="1581362" cy="2136985"/>
              <a:chOff x="5101738" y="3640137"/>
              <a:chExt cx="1581362" cy="2136985"/>
            </a:xfrm>
          </p:grpSpPr>
          <p:sp>
            <p:nvSpPr>
              <p:cNvPr id="184" name="Line 159"/>
              <p:cNvSpPr>
                <a:spLocks noChangeShapeType="1"/>
              </p:cNvSpPr>
              <p:nvPr/>
            </p:nvSpPr>
            <p:spPr bwMode="auto">
              <a:xfrm flipH="1" flipV="1">
                <a:off x="5818188" y="3640137"/>
                <a:ext cx="19887" cy="1157661"/>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85" name="Oval 164"/>
              <p:cNvSpPr>
                <a:spLocks noChangeArrowheads="1"/>
              </p:cNvSpPr>
              <p:nvPr/>
            </p:nvSpPr>
            <p:spPr bwMode="auto">
              <a:xfrm>
                <a:off x="5101738" y="4773406"/>
                <a:ext cx="1581362" cy="722636"/>
              </a:xfrm>
              <a:prstGeom prst="ellipse">
                <a:avLst/>
              </a:prstGeom>
              <a:noFill/>
              <a:ln w="9360" cap="sq">
                <a:solidFill>
                  <a:srgbClr val="00FFFF"/>
                </a:solidFill>
                <a:miter lim="800000"/>
                <a:headEnd/>
                <a:tailEnd/>
              </a:ln>
              <a:effectLst>
                <a:outerShdw dist="17819" dir="2700000" algn="ctr" rotWithShape="0">
                  <a:srgbClr val="009898"/>
                </a:outerShdw>
              </a:effectLst>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eaLnBrk="0" fontAlgn="base" hangingPunct="0">
                  <a:spcBef>
                    <a:spcPct val="0"/>
                  </a:spcBef>
                  <a:spcAft>
                    <a:spcPct val="0"/>
                  </a:spcAf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endParaRPr lang="en-US" dirty="0"/>
              </a:p>
            </p:txBody>
          </p:sp>
          <p:pic>
            <p:nvPicPr>
              <p:cNvPr id="186" name="Picture 165"/>
              <p:cNvPicPr>
                <a:picLocks noChangeAspect="1" noChangeArrowheads="1"/>
              </p:cNvPicPr>
              <p:nvPr/>
            </p:nvPicPr>
            <p:blipFill>
              <a:blip r:embed="rId50">
                <a:extLst>
                  <a:ext uri="{28A0092B-C50C-407E-A947-70E740481C1C}">
                    <a14:useLocalDpi xmlns:a14="http://schemas.microsoft.com/office/drawing/2010/main"/>
                  </a:ext>
                </a:extLst>
              </a:blip>
              <a:srcRect/>
              <a:stretch>
                <a:fillRect/>
              </a:stretch>
            </p:blipFill>
            <p:spPr bwMode="auto">
              <a:xfrm>
                <a:off x="5424556" y="4641552"/>
                <a:ext cx="974588" cy="113557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sp>
        <p:nvSpPr>
          <p:cNvPr id="191" name="AutoShape 118"/>
          <p:cNvSpPr>
            <a:spLocks noChangeArrowheads="1"/>
          </p:cNvSpPr>
          <p:nvPr/>
        </p:nvSpPr>
        <p:spPr bwMode="auto">
          <a:xfrm>
            <a:off x="7629151" y="2809616"/>
            <a:ext cx="287338" cy="114713"/>
          </a:xfrm>
          <a:prstGeom prst="flowChartAlternateProcess">
            <a:avLst/>
          </a:prstGeom>
          <a:gradFill rotWithShape="0">
            <a:gsLst>
              <a:gs pos="0">
                <a:srgbClr val="000099"/>
              </a:gs>
              <a:gs pos="100000">
                <a:srgbClr val="0066FF"/>
              </a:gs>
            </a:gsLst>
            <a:lin ang="54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algn="ctr" eaLnBrk="1" hangingPunct="1">
              <a:buSzPct val="100000"/>
            </a:pPr>
            <a:r>
              <a:rPr lang="en-US" sz="1000" b="1" dirty="0">
                <a:solidFill>
                  <a:srgbClr val="FFFFFF"/>
                </a:solidFill>
              </a:rPr>
              <a:t>API</a:t>
            </a:r>
          </a:p>
        </p:txBody>
      </p:sp>
      <p:grpSp>
        <p:nvGrpSpPr>
          <p:cNvPr id="13" name="Group 12"/>
          <p:cNvGrpSpPr/>
          <p:nvPr/>
        </p:nvGrpSpPr>
        <p:grpSpPr>
          <a:xfrm>
            <a:off x="2738441" y="2229778"/>
            <a:ext cx="4054475" cy="477440"/>
            <a:chOff x="2738438" y="2487613"/>
            <a:chExt cx="4054475" cy="636587"/>
          </a:xfrm>
        </p:grpSpPr>
        <p:grpSp>
          <p:nvGrpSpPr>
            <p:cNvPr id="11" name="Group 10"/>
            <p:cNvGrpSpPr/>
            <p:nvPr/>
          </p:nvGrpSpPr>
          <p:grpSpPr>
            <a:xfrm>
              <a:off x="2738438" y="2487613"/>
              <a:ext cx="550862" cy="625475"/>
              <a:chOff x="2738438" y="2487613"/>
              <a:chExt cx="550862" cy="625475"/>
            </a:xfrm>
          </p:grpSpPr>
          <p:sp>
            <p:nvSpPr>
              <p:cNvPr id="55328" name="Line 34"/>
              <p:cNvSpPr>
                <a:spLocks noChangeShapeType="1"/>
              </p:cNvSpPr>
              <p:nvPr/>
            </p:nvSpPr>
            <p:spPr bwMode="auto">
              <a:xfrm flipH="1" flipV="1">
                <a:off x="3024188" y="3095625"/>
                <a:ext cx="171450" cy="17463"/>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329" name="Line 35"/>
              <p:cNvSpPr>
                <a:spLocks noChangeShapeType="1"/>
              </p:cNvSpPr>
              <p:nvPr/>
            </p:nvSpPr>
            <p:spPr bwMode="auto">
              <a:xfrm>
                <a:off x="3038475" y="2840038"/>
                <a:ext cx="4763" cy="263525"/>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331" name="Line 37"/>
              <p:cNvSpPr>
                <a:spLocks noChangeShapeType="1"/>
              </p:cNvSpPr>
              <p:nvPr/>
            </p:nvSpPr>
            <p:spPr bwMode="auto">
              <a:xfrm flipH="1">
                <a:off x="2933700" y="2860675"/>
                <a:ext cx="17463" cy="236538"/>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332" name="Line 38"/>
              <p:cNvSpPr>
                <a:spLocks noChangeShapeType="1"/>
              </p:cNvSpPr>
              <p:nvPr/>
            </p:nvSpPr>
            <p:spPr bwMode="auto">
              <a:xfrm flipH="1">
                <a:off x="2835275" y="3103563"/>
                <a:ext cx="125413" cy="1587"/>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pic>
            <p:nvPicPr>
              <p:cNvPr id="55336" name="Picture 42"/>
              <p:cNvPicPr>
                <a:picLocks noChangeAspect="1" noChangeArrowheads="1"/>
              </p:cNvPicPr>
              <p:nvPr/>
            </p:nvPicPr>
            <p:blipFill>
              <a:blip r:embed="rId51" cstate="screen">
                <a:extLst>
                  <a:ext uri="{28A0092B-C50C-407E-A947-70E740481C1C}">
                    <a14:useLocalDpi xmlns:a14="http://schemas.microsoft.com/office/drawing/2010/main"/>
                  </a:ext>
                </a:extLst>
              </a:blip>
              <a:srcRect/>
              <a:stretch>
                <a:fillRect/>
              </a:stretch>
            </p:blipFill>
            <p:spPr bwMode="auto">
              <a:xfrm>
                <a:off x="2738438" y="2706688"/>
                <a:ext cx="550862" cy="168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38" name="Text Box 44"/>
              <p:cNvSpPr txBox="1">
                <a:spLocks noChangeArrowheads="1"/>
              </p:cNvSpPr>
              <p:nvPr/>
            </p:nvSpPr>
            <p:spPr bwMode="auto">
              <a:xfrm>
                <a:off x="2776538" y="2487613"/>
                <a:ext cx="463886" cy="3517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eaLnBrk="1" hangingPunct="1">
                  <a:buSzPct val="100000"/>
                </a:pPr>
                <a:r>
                  <a:rPr lang="en-US" sz="1100" b="1" dirty="0">
                    <a:solidFill>
                      <a:srgbClr val="000000"/>
                    </a:solidFill>
                    <a:latin typeface="Calibri" panose="020F0502020204030204" pitchFamily="34" charset="0"/>
                  </a:rPr>
                  <a:t>DMZ</a:t>
                </a:r>
              </a:p>
            </p:txBody>
          </p:sp>
        </p:grpSp>
        <p:grpSp>
          <p:nvGrpSpPr>
            <p:cNvPr id="12" name="Group 11"/>
            <p:cNvGrpSpPr/>
            <p:nvPr/>
          </p:nvGrpSpPr>
          <p:grpSpPr>
            <a:xfrm>
              <a:off x="6242050" y="2487613"/>
              <a:ext cx="550863" cy="636587"/>
              <a:chOff x="6242050" y="2487613"/>
              <a:chExt cx="550863" cy="636587"/>
            </a:xfrm>
          </p:grpSpPr>
          <p:sp>
            <p:nvSpPr>
              <p:cNvPr id="55333" name="Line 39"/>
              <p:cNvSpPr>
                <a:spLocks noChangeShapeType="1"/>
              </p:cNvSpPr>
              <p:nvPr/>
            </p:nvSpPr>
            <p:spPr bwMode="auto">
              <a:xfrm>
                <a:off x="6577013" y="2832100"/>
                <a:ext cx="9525" cy="287338"/>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334" name="Line 40"/>
              <p:cNvSpPr>
                <a:spLocks noChangeShapeType="1"/>
              </p:cNvSpPr>
              <p:nvPr/>
            </p:nvSpPr>
            <p:spPr bwMode="auto">
              <a:xfrm>
                <a:off x="6410325" y="3114675"/>
                <a:ext cx="60325" cy="1588"/>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55335" name="Line 41"/>
              <p:cNvSpPr>
                <a:spLocks noChangeShapeType="1"/>
              </p:cNvSpPr>
              <p:nvPr/>
            </p:nvSpPr>
            <p:spPr bwMode="auto">
              <a:xfrm>
                <a:off x="6472238" y="2819400"/>
                <a:ext cx="9525" cy="301625"/>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pic>
            <p:nvPicPr>
              <p:cNvPr id="55337" name="Picture 43"/>
              <p:cNvPicPr>
                <a:picLocks noChangeAspect="1" noChangeArrowheads="1"/>
              </p:cNvPicPr>
              <p:nvPr/>
            </p:nvPicPr>
            <p:blipFill>
              <a:blip r:embed="rId51" cstate="screen">
                <a:extLst>
                  <a:ext uri="{28A0092B-C50C-407E-A947-70E740481C1C}">
                    <a14:useLocalDpi xmlns:a14="http://schemas.microsoft.com/office/drawing/2010/main"/>
                  </a:ext>
                </a:extLst>
              </a:blip>
              <a:srcRect/>
              <a:stretch>
                <a:fillRect/>
              </a:stretch>
            </p:blipFill>
            <p:spPr bwMode="auto">
              <a:xfrm>
                <a:off x="6242050" y="2706688"/>
                <a:ext cx="550863" cy="168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39" name="Text Box 45"/>
              <p:cNvSpPr txBox="1">
                <a:spLocks noChangeArrowheads="1"/>
              </p:cNvSpPr>
              <p:nvPr/>
            </p:nvSpPr>
            <p:spPr bwMode="auto">
              <a:xfrm>
                <a:off x="6302375" y="2487613"/>
                <a:ext cx="463886" cy="3517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hlink"/>
                    </a:solidFill>
                    <a:latin typeface="Arial" panose="020B0604020202020204" pitchFamily="34" charset="0"/>
                    <a:ea typeface="SimSun" panose="02010600030101010101" pitchFamily="2" charset="-122"/>
                    <a:sym typeface="Arial" panose="020B0604020202020204" pitchFamily="34" charset="0"/>
                  </a:defRPr>
                </a:lvl9pPr>
              </a:lstStyle>
              <a:p>
                <a:pPr eaLnBrk="1" hangingPunct="1">
                  <a:buSzPct val="100000"/>
                </a:pPr>
                <a:r>
                  <a:rPr lang="en-US" sz="1100" b="1" dirty="0">
                    <a:solidFill>
                      <a:srgbClr val="000000"/>
                    </a:solidFill>
                    <a:latin typeface="Calibri" panose="020F0502020204030204" pitchFamily="34" charset="0"/>
                  </a:rPr>
                  <a:t>DMZ</a:t>
                </a:r>
              </a:p>
            </p:txBody>
          </p:sp>
          <p:sp>
            <p:nvSpPr>
              <p:cNvPr id="55355" name="Line 61"/>
              <p:cNvSpPr>
                <a:spLocks noChangeShapeType="1"/>
              </p:cNvSpPr>
              <p:nvPr/>
            </p:nvSpPr>
            <p:spPr bwMode="auto">
              <a:xfrm flipH="1" flipV="1">
                <a:off x="6562725" y="3103563"/>
                <a:ext cx="153988" cy="20637"/>
              </a:xfrm>
              <a:prstGeom prst="line">
                <a:avLst/>
              </a:prstGeom>
              <a:noFill/>
              <a:ln w="25560" cap="sq">
                <a:solidFill>
                  <a:srgbClr val="01F3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grpSp>
      <p:sp>
        <p:nvSpPr>
          <p:cNvPr id="196" name="Title 1"/>
          <p:cNvSpPr txBox="1">
            <a:spLocks/>
          </p:cNvSpPr>
          <p:nvPr/>
        </p:nvSpPr>
        <p:spPr>
          <a:xfrm>
            <a:off x="612095" y="439154"/>
            <a:ext cx="8245475" cy="684801"/>
          </a:xfrm>
          <a:prstGeom prst="rect">
            <a:avLst/>
          </a:prstGeom>
          <a:noFill/>
          <a:ln w="9525">
            <a:noFill/>
            <a:miter lim="800000"/>
            <a:headEnd/>
            <a:tailEnd/>
          </a:ln>
        </p:spPr>
        <p:txBody>
          <a:bodyPr wrap="square" lIns="68579" tIns="34289" rIns="68579" bIns="34289">
            <a:spAutoFit/>
          </a:bodyPr>
          <a:lstStyle>
            <a:lvl1pPr algn="ctr" rtl="0" eaLnBrk="0" fontAlgn="base" hangingPunct="0">
              <a:spcBef>
                <a:spcPct val="0"/>
              </a:spcBef>
              <a:spcAft>
                <a:spcPct val="0"/>
              </a:spcAft>
              <a:defRPr sz="1500" b="1">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1500" b="1">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1500" b="1">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1500" b="1">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1500" b="1">
                <a:solidFill>
                  <a:schemeClr val="tx2"/>
                </a:solidFill>
                <a:latin typeface="Arial" charset="0"/>
                <a:ea typeface="MS PGothic" pitchFamily="34" charset="-128"/>
                <a:cs typeface="ＭＳ Ｐゴシック" charset="0"/>
              </a:defRPr>
            </a:lvl5pPr>
            <a:lvl6pPr marL="341899" algn="ctr" rtl="0" fontAlgn="base">
              <a:spcBef>
                <a:spcPct val="0"/>
              </a:spcBef>
              <a:spcAft>
                <a:spcPct val="0"/>
              </a:spcAft>
              <a:defRPr sz="1500" b="1">
                <a:solidFill>
                  <a:schemeClr val="tx2"/>
                </a:solidFill>
                <a:latin typeface="Arial" charset="0"/>
                <a:cs typeface="Arial" charset="0"/>
              </a:defRPr>
            </a:lvl6pPr>
            <a:lvl7pPr marL="683801" algn="ctr" rtl="0" fontAlgn="base">
              <a:spcBef>
                <a:spcPct val="0"/>
              </a:spcBef>
              <a:spcAft>
                <a:spcPct val="0"/>
              </a:spcAft>
              <a:defRPr sz="1500" b="1">
                <a:solidFill>
                  <a:schemeClr val="tx2"/>
                </a:solidFill>
                <a:latin typeface="Arial" charset="0"/>
                <a:cs typeface="Arial" charset="0"/>
              </a:defRPr>
            </a:lvl7pPr>
            <a:lvl8pPr marL="1025707" algn="ctr" rtl="0" fontAlgn="base">
              <a:spcBef>
                <a:spcPct val="0"/>
              </a:spcBef>
              <a:spcAft>
                <a:spcPct val="0"/>
              </a:spcAft>
              <a:defRPr sz="1500" b="1">
                <a:solidFill>
                  <a:schemeClr val="tx2"/>
                </a:solidFill>
                <a:latin typeface="Arial" charset="0"/>
                <a:cs typeface="Arial" charset="0"/>
              </a:defRPr>
            </a:lvl8pPr>
            <a:lvl9pPr marL="1367606" algn="ctr" rtl="0" fontAlgn="base">
              <a:spcBef>
                <a:spcPct val="0"/>
              </a:spcBef>
              <a:spcAft>
                <a:spcPct val="0"/>
              </a:spcAft>
              <a:defRPr sz="1500" b="1">
                <a:solidFill>
                  <a:schemeClr val="tx2"/>
                </a:solidFill>
                <a:latin typeface="Arial" charset="0"/>
                <a:cs typeface="Arial" charset="0"/>
              </a:defRPr>
            </a:lvl9pPr>
          </a:lstStyle>
          <a:p>
            <a:pPr algn="l" eaLnBrk="1" hangingPunct="1">
              <a:spcBef>
                <a:spcPts val="0"/>
              </a:spcBef>
              <a:spcAft>
                <a:spcPts val="0"/>
              </a:spcAft>
            </a:pPr>
            <a:r>
              <a:rPr lang="en-US" sz="2000" kern="0" dirty="0" smtClean="0">
                <a:solidFill>
                  <a:schemeClr val="tx1">
                    <a:lumMod val="50000"/>
                    <a:lumOff val="50000"/>
                  </a:schemeClr>
                </a:solidFill>
                <a:ea typeface="Helvetica Neue" charset="0"/>
                <a:cs typeface="Helvetica Neue" charset="0"/>
              </a:rPr>
              <a:t>Hybrid Cloud Applications are becoming the </a:t>
            </a:r>
            <a:r>
              <a:rPr lang="en-US" sz="2000" kern="0" dirty="0">
                <a:solidFill>
                  <a:schemeClr val="tx1">
                    <a:lumMod val="50000"/>
                    <a:lumOff val="50000"/>
                  </a:schemeClr>
                </a:solidFill>
                <a:ea typeface="Helvetica Neue" charset="0"/>
                <a:cs typeface="Helvetica Neue" charset="0"/>
              </a:rPr>
              <a:t>norm </a:t>
            </a:r>
            <a:r>
              <a:rPr lang="en-US" sz="2000" kern="0" dirty="0" smtClean="0">
                <a:solidFill>
                  <a:schemeClr val="tx1">
                    <a:lumMod val="50000"/>
                    <a:lumOff val="50000"/>
                  </a:schemeClr>
                </a:solidFill>
                <a:ea typeface="Helvetica Neue" charset="0"/>
                <a:cs typeface="Helvetica Neue" charset="0"/>
              </a:rPr>
              <a:t>for the Integrated </a:t>
            </a:r>
            <a:r>
              <a:rPr lang="en-US" sz="2000" kern="0" dirty="0">
                <a:solidFill>
                  <a:schemeClr val="tx1">
                    <a:lumMod val="50000"/>
                    <a:lumOff val="50000"/>
                  </a:schemeClr>
                </a:solidFill>
                <a:ea typeface="Helvetica Neue" charset="0"/>
                <a:cs typeface="Helvetica Neue" charset="0"/>
              </a:rPr>
              <a:t>Digital Enterprise …</a:t>
            </a:r>
          </a:p>
        </p:txBody>
      </p:sp>
      <p:sp>
        <p:nvSpPr>
          <p:cNvPr id="197" name="Rectangle 196"/>
          <p:cNvSpPr/>
          <p:nvPr/>
        </p:nvSpPr>
        <p:spPr>
          <a:xfrm>
            <a:off x="3663112" y="482047"/>
            <a:ext cx="441146" cy="400110"/>
          </a:xfrm>
          <a:prstGeom prst="rect">
            <a:avLst/>
          </a:prstGeom>
        </p:spPr>
        <p:txBody>
          <a:bodyPr wrap="none">
            <a:spAutoFit/>
          </a:bodyPr>
          <a:lstStyle/>
          <a:p>
            <a:r>
              <a:rPr lang="en-US" sz="2000" b="1" kern="0" dirty="0" smtClean="0">
                <a:solidFill>
                  <a:srgbClr val="0075C3"/>
                </a:solidFill>
                <a:latin typeface="Helvetica Neue" charset="0"/>
                <a:ea typeface="Helvetica Neue" charset="0"/>
                <a:cs typeface="Helvetica Neue" charset="0"/>
              </a:rPr>
              <a:t>…</a:t>
            </a:r>
            <a:endParaRPr lang="en-US" dirty="0"/>
          </a:p>
        </p:txBody>
      </p:sp>
    </p:spTree>
    <p:extLst>
      <p:ext uri="{BB962C8B-B14F-4D97-AF65-F5344CB8AC3E}">
        <p14:creationId xmlns:p14="http://schemas.microsoft.com/office/powerpoint/2010/main" val="542112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4/3*#ppt_w"/>
                                          </p:val>
                                        </p:tav>
                                        <p:tav tm="100000">
                                          <p:val>
                                            <p:strVal val="#ppt_w"/>
                                          </p:val>
                                        </p:tav>
                                      </p:tavLst>
                                    </p:anim>
                                    <p:anim calcmode="lin" valueType="num">
                                      <p:cBhvr>
                                        <p:cTn id="8" dur="1000" fill="hold"/>
                                        <p:tgtEl>
                                          <p:spTgt spid="23"/>
                                        </p:tgtEl>
                                        <p:attrNameLst>
                                          <p:attrName>ppt_h</p:attrName>
                                        </p:attrNameLst>
                                      </p:cBhvr>
                                      <p:tavLst>
                                        <p:tav tm="0">
                                          <p:val>
                                            <p:strVal val="4/3*#ppt_h"/>
                                          </p:val>
                                        </p:tav>
                                        <p:tav tm="100000">
                                          <p:val>
                                            <p:strVal val="#ppt_h"/>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9"/>
                                          </p:stCondLst>
                                        </p:cTn>
                                        <p:tgtEl>
                                          <p:spTgt spid="7"/>
                                        </p:tgtEl>
                                        <p:attrNameLst>
                                          <p:attrName>style.visibility</p:attrName>
                                        </p:attrNameLst>
                                      </p:cBhvr>
                                      <p:to>
                                        <p:strVal val="visible"/>
                                      </p:to>
                                    </p:set>
                                  </p:childTnLst>
                                </p:cTn>
                              </p:par>
                            </p:childTnLst>
                          </p:cTn>
                        </p:par>
                        <p:par>
                          <p:cTn id="12" fill="hold">
                            <p:stCondLst>
                              <p:cond delay="1010"/>
                            </p:stCondLst>
                            <p:childTnLst>
                              <p:par>
                                <p:cTn id="13" presetID="1" presetClass="entr" presetSubtype="0" fill="hold" nodeType="afterEffect">
                                  <p:stCondLst>
                                    <p:cond delay="0"/>
                                  </p:stCondLst>
                                  <p:childTnLst>
                                    <p:set>
                                      <p:cBhvr>
                                        <p:cTn id="14" dur="1" fill="hold">
                                          <p:stCondLst>
                                            <p:cond delay="9"/>
                                          </p:stCondLst>
                                        </p:cTn>
                                        <p:tgtEl>
                                          <p:spTgt spid="13"/>
                                        </p:tgtEl>
                                        <p:attrNameLst>
                                          <p:attrName>style.visibility</p:attrName>
                                        </p:attrNameLst>
                                      </p:cBhvr>
                                      <p:to>
                                        <p:strVal val="visible"/>
                                      </p:to>
                                    </p:set>
                                  </p:childTnLst>
                                </p:cTn>
                              </p:par>
                            </p:childTnLst>
                          </p:cTn>
                        </p:par>
                        <p:par>
                          <p:cTn id="15" fill="hold">
                            <p:stCondLst>
                              <p:cond delay="1020"/>
                            </p:stCondLst>
                            <p:childTnLst>
                              <p:par>
                                <p:cTn id="16" presetID="1" presetClass="entr" presetSubtype="0" fill="hold" nodeType="afterEffect">
                                  <p:stCondLst>
                                    <p:cond delay="0"/>
                                  </p:stCondLst>
                                  <p:childTnLst>
                                    <p:set>
                                      <p:cBhvr>
                                        <p:cTn id="17" dur="1" fill="hold">
                                          <p:stCondLst>
                                            <p:cond delay="9"/>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91"/>
                                        </p:tgtEl>
                                        <p:attrNameLst>
                                          <p:attrName>style.visibility</p:attrName>
                                        </p:attrNameLst>
                                      </p:cBhvr>
                                      <p:to>
                                        <p:strVal val="visible"/>
                                      </p:to>
                                    </p:set>
                                    <p:animEffect transition="in" filter="fade">
                                      <p:cBhvr>
                                        <p:cTn id="22" dur="1000"/>
                                        <p:tgtEl>
                                          <p:spTgt spid="191"/>
                                        </p:tgtEl>
                                      </p:cBhvr>
                                    </p:animEffect>
                                    <p:anim calcmode="lin" valueType="num">
                                      <p:cBhvr>
                                        <p:cTn id="23" dur="1000" fill="hold"/>
                                        <p:tgtEl>
                                          <p:spTgt spid="191"/>
                                        </p:tgtEl>
                                        <p:attrNameLst>
                                          <p:attrName>ppt_x</p:attrName>
                                        </p:attrNameLst>
                                      </p:cBhvr>
                                      <p:tavLst>
                                        <p:tav tm="0">
                                          <p:val>
                                            <p:strVal val="#ppt_x"/>
                                          </p:val>
                                        </p:tav>
                                        <p:tav tm="100000">
                                          <p:val>
                                            <p:strVal val="#ppt_x"/>
                                          </p:val>
                                        </p:tav>
                                      </p:tavLst>
                                    </p:anim>
                                    <p:anim calcmode="lin" valueType="num">
                                      <p:cBhvr>
                                        <p:cTn id="24" dur="1000" fill="hold"/>
                                        <p:tgtEl>
                                          <p:spTgt spid="19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5385"/>
                                        </p:tgtEl>
                                        <p:attrNameLst>
                                          <p:attrName>style.visibility</p:attrName>
                                        </p:attrNameLst>
                                      </p:cBhvr>
                                      <p:to>
                                        <p:strVal val="visible"/>
                                      </p:to>
                                    </p:set>
                                    <p:animEffect transition="in" filter="fade">
                                      <p:cBhvr>
                                        <p:cTn id="27" dur="1000"/>
                                        <p:tgtEl>
                                          <p:spTgt spid="55385"/>
                                        </p:tgtEl>
                                      </p:cBhvr>
                                    </p:animEffect>
                                    <p:anim calcmode="lin" valueType="num">
                                      <p:cBhvr>
                                        <p:cTn id="28" dur="1000" fill="hold"/>
                                        <p:tgtEl>
                                          <p:spTgt spid="55385"/>
                                        </p:tgtEl>
                                        <p:attrNameLst>
                                          <p:attrName>ppt_x</p:attrName>
                                        </p:attrNameLst>
                                      </p:cBhvr>
                                      <p:tavLst>
                                        <p:tav tm="0">
                                          <p:val>
                                            <p:strVal val="#ppt_x"/>
                                          </p:val>
                                        </p:tav>
                                        <p:tav tm="100000">
                                          <p:val>
                                            <p:strVal val="#ppt_x"/>
                                          </p:val>
                                        </p:tav>
                                      </p:tavLst>
                                    </p:anim>
                                    <p:anim calcmode="lin" valueType="num">
                                      <p:cBhvr>
                                        <p:cTn id="29" dur="1000" fill="hold"/>
                                        <p:tgtEl>
                                          <p:spTgt spid="5538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9"/>
                                          </p:stCondLst>
                                        </p:cTn>
                                        <p:tgtEl>
                                          <p:spTgt spid="1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9"/>
                                          </p:stCondLst>
                                        </p:cTn>
                                        <p:tgtEl>
                                          <p:spTgt spid="5"/>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9"/>
                                          </p:stCondLst>
                                        </p:cTn>
                                        <p:tgtEl>
                                          <p:spTgt spid="14"/>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9"/>
                                          </p:stCondLst>
                                        </p:cTn>
                                        <p:tgtEl>
                                          <p:spTgt spid="10"/>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9"/>
                                          </p:stCondLst>
                                        </p:cTn>
                                        <p:tgtEl>
                                          <p:spTgt spid="2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9"/>
                                          </p:stCondLst>
                                        </p:cTn>
                                        <p:tgtEl>
                                          <p:spTgt spid="17"/>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9"/>
                                          </p:stCondLst>
                                        </p:cTn>
                                        <p:tgtEl>
                                          <p:spTgt spid="2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9"/>
                                          </p:stCondLst>
                                        </p:cTn>
                                        <p:tgtEl>
                                          <p:spTgt spid="5532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9"/>
                                          </p:stCondLst>
                                        </p:cTn>
                                        <p:tgtEl>
                                          <p:spTgt spid="2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9"/>
                                          </p:stCondLst>
                                        </p:cTn>
                                        <p:tgtEl>
                                          <p:spTgt spid="6"/>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9"/>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23" grpId="0" animBg="1"/>
      <p:bldP spid="55385" grpId="0" animBg="1"/>
      <p:bldP spid="1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Shape 131"/>
          <p:cNvSpPr/>
          <p:nvPr/>
        </p:nvSpPr>
        <p:spPr>
          <a:xfrm>
            <a:off x="235315" y="2737019"/>
            <a:ext cx="6018428" cy="1965044"/>
          </a:xfrm>
          <a:prstGeom prst="roundRect">
            <a:avLst>
              <a:gd name="adj" fmla="val 6059"/>
            </a:avLst>
          </a:prstGeom>
          <a:gradFill>
            <a:gsLst>
              <a:gs pos="0">
                <a:srgbClr val="C0C0C0"/>
              </a:gs>
              <a:gs pos="100000">
                <a:srgbClr val="FFFFFF"/>
              </a:gs>
            </a:gsLst>
          </a:gradFill>
          <a:ln w="12700">
            <a:solidFill>
              <a:schemeClr val="bg2">
                <a:lumMod val="40000"/>
                <a:lumOff val="60000"/>
              </a:schemeClr>
            </a:solidFill>
            <a:miter lim="400000"/>
          </a:ln>
          <a:effectLst>
            <a:outerShdw blurRad="38100" dist="23000" dir="5400000" rotWithShape="0">
              <a:srgbClr val="000000">
                <a:alpha val="35000"/>
              </a:srgbClr>
            </a:outerShdw>
          </a:effectLst>
        </p:spPr>
        <p:txBody>
          <a:bodyPr lIns="0" tIns="0" rIns="0" bIns="0" anchor="ctr"/>
          <a:lstStyle/>
          <a:p>
            <a:pPr lvl="0"/>
            <a:endParaRPr/>
          </a:p>
        </p:txBody>
      </p:sp>
      <p:sp>
        <p:nvSpPr>
          <p:cNvPr id="133" name="Shape 133"/>
          <p:cNvSpPr/>
          <p:nvPr/>
        </p:nvSpPr>
        <p:spPr>
          <a:xfrm>
            <a:off x="759533" y="1246987"/>
            <a:ext cx="7625866" cy="893403"/>
          </a:xfrm>
          <a:prstGeom prst="roundRect">
            <a:avLst>
              <a:gd name="adj" fmla="val 15975"/>
            </a:avLst>
          </a:prstGeom>
          <a:solidFill>
            <a:schemeClr val="accent1">
              <a:lumMod val="50000"/>
            </a:schemeClr>
          </a:solidFill>
          <a:ln w="6350">
            <a:solidFill>
              <a:schemeClr val="accent1"/>
            </a:solidFill>
            <a:miter/>
          </a:ln>
        </p:spPr>
        <p:txBody>
          <a:bodyPr lIns="0" tIns="0" rIns="0" bIns="0" anchor="ctr"/>
          <a:lstStyle/>
          <a:p>
            <a:pPr lvl="0" algn="ctr">
              <a:defRPr>
                <a:solidFill>
                  <a:srgbClr val="FFFFFF"/>
                </a:solidFill>
              </a:defRPr>
            </a:pPr>
            <a:endParaRPr>
              <a:solidFill>
                <a:schemeClr val="bg1"/>
              </a:solidFill>
            </a:endParaRPr>
          </a:p>
        </p:txBody>
      </p:sp>
      <p:pic>
        <p:nvPicPr>
          <p:cNvPr id="134" name="image8.jpg" descr="azure.jpg"/>
          <p:cNvPicPr/>
          <p:nvPr/>
        </p:nvPicPr>
        <p:blipFill>
          <a:blip r:embed="rId2" cstate="print">
            <a:extLst/>
          </a:blip>
          <a:stretch>
            <a:fillRect/>
          </a:stretch>
        </p:blipFill>
        <p:spPr>
          <a:xfrm>
            <a:off x="4917655" y="3381385"/>
            <a:ext cx="837194" cy="235523"/>
          </a:xfrm>
          <a:prstGeom prst="rect">
            <a:avLst/>
          </a:prstGeom>
          <a:ln w="12700">
            <a:miter lim="400000"/>
          </a:ln>
        </p:spPr>
      </p:pic>
      <p:sp>
        <p:nvSpPr>
          <p:cNvPr id="135" name="Shape 135"/>
          <p:cNvSpPr/>
          <p:nvPr/>
        </p:nvSpPr>
        <p:spPr>
          <a:xfrm>
            <a:off x="7009904" y="3182028"/>
            <a:ext cx="481105" cy="403168"/>
          </a:xfrm>
          <a:prstGeom prst="roundRect">
            <a:avLst>
              <a:gd name="adj" fmla="val 16667"/>
            </a:avLst>
          </a:prstGeom>
          <a:solidFill>
            <a:srgbClr val="DDDDDD"/>
          </a:solidFill>
          <a:ln w="6350">
            <a:solidFill>
              <a:srgbClr val="4F81BD"/>
            </a:solidFill>
            <a:miter/>
          </a:ln>
        </p:spPr>
        <p:txBody>
          <a:bodyPr lIns="0" tIns="0" rIns="0" bIns="0" anchor="ctr"/>
          <a:lstStyle/>
          <a:p>
            <a:pPr lvl="0" algn="ctr">
              <a:defRPr>
                <a:solidFill>
                  <a:srgbClr val="FFFFFF"/>
                </a:solidFill>
              </a:defRPr>
            </a:pPr>
            <a:endParaRPr/>
          </a:p>
        </p:txBody>
      </p:sp>
      <p:sp>
        <p:nvSpPr>
          <p:cNvPr id="136" name="Shape 136"/>
          <p:cNvSpPr/>
          <p:nvPr/>
        </p:nvSpPr>
        <p:spPr>
          <a:xfrm>
            <a:off x="7368831" y="3306225"/>
            <a:ext cx="481105" cy="449403"/>
          </a:xfrm>
          <a:prstGeom prst="roundRect">
            <a:avLst>
              <a:gd name="adj" fmla="val 16667"/>
            </a:avLst>
          </a:prstGeom>
          <a:solidFill>
            <a:srgbClr val="DDDDDD"/>
          </a:solidFill>
          <a:ln w="6350">
            <a:solidFill>
              <a:srgbClr val="4F81BD"/>
            </a:solidFill>
            <a:miter/>
          </a:ln>
        </p:spPr>
        <p:txBody>
          <a:bodyPr lIns="0" tIns="0" rIns="0" bIns="0" anchor="ctr"/>
          <a:lstStyle/>
          <a:p>
            <a:pPr lvl="0" algn="ctr">
              <a:defRPr>
                <a:solidFill>
                  <a:srgbClr val="FFFFFF"/>
                </a:solidFill>
              </a:defRPr>
            </a:pPr>
            <a:endParaRPr/>
          </a:p>
        </p:txBody>
      </p:sp>
      <p:pic>
        <p:nvPicPr>
          <p:cNvPr id="138" name="image10.png" descr="cloud-blue"/>
          <p:cNvPicPr/>
          <p:nvPr/>
        </p:nvPicPr>
        <p:blipFill>
          <a:blip r:embed="rId3">
            <a:extLst/>
          </a:blip>
          <a:stretch>
            <a:fillRect/>
          </a:stretch>
        </p:blipFill>
        <p:spPr>
          <a:xfrm>
            <a:off x="1671312" y="3312987"/>
            <a:ext cx="808931" cy="564425"/>
          </a:xfrm>
          <a:prstGeom prst="rect">
            <a:avLst/>
          </a:prstGeom>
          <a:ln w="12700">
            <a:miter lim="400000"/>
          </a:ln>
        </p:spPr>
      </p:pic>
      <p:pic>
        <p:nvPicPr>
          <p:cNvPr id="139" name="image11.png" descr="Cloud-blue2"/>
          <p:cNvPicPr/>
          <p:nvPr/>
        </p:nvPicPr>
        <p:blipFill>
          <a:blip r:embed="rId4">
            <a:extLst/>
          </a:blip>
          <a:stretch>
            <a:fillRect/>
          </a:stretch>
        </p:blipFill>
        <p:spPr>
          <a:xfrm>
            <a:off x="2863182" y="3320988"/>
            <a:ext cx="805608" cy="549219"/>
          </a:xfrm>
          <a:prstGeom prst="rect">
            <a:avLst/>
          </a:prstGeom>
          <a:ln w="12700">
            <a:miter lim="400000"/>
          </a:ln>
        </p:spPr>
      </p:pic>
      <p:pic>
        <p:nvPicPr>
          <p:cNvPr id="140" name="image12.png" descr="cloud-red"/>
          <p:cNvPicPr/>
          <p:nvPr/>
        </p:nvPicPr>
        <p:blipFill>
          <a:blip r:embed="rId5">
            <a:extLst/>
          </a:blip>
          <a:stretch>
            <a:fillRect/>
          </a:stretch>
        </p:blipFill>
        <p:spPr>
          <a:xfrm>
            <a:off x="4051730" y="3354042"/>
            <a:ext cx="779976" cy="546445"/>
          </a:xfrm>
          <a:prstGeom prst="rect">
            <a:avLst/>
          </a:prstGeom>
          <a:ln w="12700">
            <a:miter lim="400000"/>
          </a:ln>
        </p:spPr>
      </p:pic>
      <p:pic>
        <p:nvPicPr>
          <p:cNvPr id="141" name="image13.png" descr="amazonlogo.png"/>
          <p:cNvPicPr/>
          <p:nvPr/>
        </p:nvPicPr>
        <p:blipFill>
          <a:blip r:embed="rId6">
            <a:extLst/>
          </a:blip>
          <a:stretch>
            <a:fillRect/>
          </a:stretch>
        </p:blipFill>
        <p:spPr>
          <a:xfrm>
            <a:off x="4504389" y="4212521"/>
            <a:ext cx="841886" cy="336754"/>
          </a:xfrm>
          <a:prstGeom prst="rect">
            <a:avLst/>
          </a:prstGeom>
          <a:ln w="12700">
            <a:miter lim="400000"/>
          </a:ln>
        </p:spPr>
      </p:pic>
      <p:pic>
        <p:nvPicPr>
          <p:cNvPr id="142" name="image14.png" descr="softlayer2.png"/>
          <p:cNvPicPr/>
          <p:nvPr/>
        </p:nvPicPr>
        <p:blipFill>
          <a:blip r:embed="rId7">
            <a:extLst/>
          </a:blip>
          <a:stretch>
            <a:fillRect/>
          </a:stretch>
        </p:blipFill>
        <p:spPr>
          <a:xfrm>
            <a:off x="4423235" y="3133249"/>
            <a:ext cx="1004193" cy="154685"/>
          </a:xfrm>
          <a:prstGeom prst="rect">
            <a:avLst/>
          </a:prstGeom>
          <a:ln w="12700">
            <a:miter lim="400000"/>
          </a:ln>
        </p:spPr>
      </p:pic>
      <p:pic>
        <p:nvPicPr>
          <p:cNvPr id="143" name="image15.png" descr="BlueMixLogo.png"/>
          <p:cNvPicPr/>
          <p:nvPr/>
        </p:nvPicPr>
        <p:blipFill>
          <a:blip r:embed="rId8" cstate="print">
            <a:extLst/>
          </a:blip>
          <a:stretch>
            <a:fillRect/>
          </a:stretch>
        </p:blipFill>
        <p:spPr>
          <a:xfrm>
            <a:off x="5591448" y="3697191"/>
            <a:ext cx="372203" cy="301324"/>
          </a:xfrm>
          <a:prstGeom prst="rect">
            <a:avLst/>
          </a:prstGeom>
          <a:ln w="12700">
            <a:miter lim="400000"/>
          </a:ln>
        </p:spPr>
      </p:pic>
      <p:pic>
        <p:nvPicPr>
          <p:cNvPr id="144" name="image16.png" descr="IBM_BlueMix_wordmark_black.png"/>
          <p:cNvPicPr/>
          <p:nvPr/>
        </p:nvPicPr>
        <p:blipFill>
          <a:blip r:embed="rId9" cstate="print">
            <a:extLst/>
          </a:blip>
          <a:srcRect r="36254"/>
          <a:stretch>
            <a:fillRect/>
          </a:stretch>
        </p:blipFill>
        <p:spPr>
          <a:xfrm>
            <a:off x="4867092" y="3937385"/>
            <a:ext cx="890081" cy="121118"/>
          </a:xfrm>
          <a:prstGeom prst="rect">
            <a:avLst/>
          </a:prstGeom>
          <a:ln w="12700">
            <a:miter lim="400000"/>
          </a:ln>
        </p:spPr>
      </p:pic>
      <p:pic>
        <p:nvPicPr>
          <p:cNvPr id="145" name="image17.png"/>
          <p:cNvPicPr/>
          <p:nvPr/>
        </p:nvPicPr>
        <p:blipFill>
          <a:blip r:embed="rId10">
            <a:extLst/>
          </a:blip>
          <a:stretch>
            <a:fillRect/>
          </a:stretch>
        </p:blipFill>
        <p:spPr>
          <a:xfrm>
            <a:off x="7505204" y="3417015"/>
            <a:ext cx="208359" cy="203491"/>
          </a:xfrm>
          <a:prstGeom prst="rect">
            <a:avLst/>
          </a:prstGeom>
          <a:ln w="12700">
            <a:miter lim="400000"/>
          </a:ln>
          <a:effectLst>
            <a:outerShdw blurRad="50800" dist="38100" dir="2700000" rotWithShape="0">
              <a:srgbClr val="000000">
                <a:alpha val="40000"/>
              </a:srgbClr>
            </a:outerShdw>
          </a:effectLst>
        </p:spPr>
      </p:pic>
      <p:pic>
        <p:nvPicPr>
          <p:cNvPr id="146" name="image18.jpg" descr="wco.jpg"/>
          <p:cNvPicPr/>
          <p:nvPr/>
        </p:nvPicPr>
        <p:blipFill>
          <a:blip r:embed="rId11" cstate="print">
            <a:extLst/>
          </a:blip>
          <a:stretch>
            <a:fillRect/>
          </a:stretch>
        </p:blipFill>
        <p:spPr>
          <a:xfrm>
            <a:off x="7750616" y="3647933"/>
            <a:ext cx="399564" cy="399564"/>
          </a:xfrm>
          <a:prstGeom prst="rect">
            <a:avLst/>
          </a:prstGeom>
          <a:ln>
            <a:solidFill>
              <a:srgbClr val="1F497D"/>
            </a:solidFill>
          </a:ln>
          <a:effectLst>
            <a:outerShdw blurRad="76200" dist="38100" dir="7800000" rotWithShape="0">
              <a:srgbClr val="000000">
                <a:alpha val="40000"/>
              </a:srgbClr>
            </a:outerShdw>
          </a:effectLst>
        </p:spPr>
      </p:pic>
      <p:pic>
        <p:nvPicPr>
          <p:cNvPr id="147" name="image19.png"/>
          <p:cNvPicPr/>
          <p:nvPr/>
        </p:nvPicPr>
        <p:blipFill>
          <a:blip r:embed="rId12">
            <a:extLst/>
          </a:blip>
          <a:stretch>
            <a:fillRect/>
          </a:stretch>
        </p:blipFill>
        <p:spPr>
          <a:xfrm>
            <a:off x="7107951" y="3246413"/>
            <a:ext cx="203034" cy="206110"/>
          </a:xfrm>
          <a:prstGeom prst="rect">
            <a:avLst/>
          </a:prstGeom>
          <a:ln w="12700">
            <a:miter lim="400000"/>
          </a:ln>
          <a:effectLst>
            <a:outerShdw blurRad="50800" dist="38100" dir="2700000" rotWithShape="0">
              <a:srgbClr val="000000">
                <a:alpha val="40000"/>
              </a:srgbClr>
            </a:outerShdw>
          </a:effectLst>
        </p:spPr>
      </p:pic>
      <p:sp>
        <p:nvSpPr>
          <p:cNvPr id="154" name="Shape 154"/>
          <p:cNvSpPr/>
          <p:nvPr/>
        </p:nvSpPr>
        <p:spPr>
          <a:xfrm>
            <a:off x="6577917" y="2867456"/>
            <a:ext cx="1985268" cy="19236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72429" indent="-72429" algn="ctr">
              <a:spcBef>
                <a:spcPts val="250"/>
              </a:spcBef>
              <a:defRPr sz="1800"/>
            </a:pPr>
            <a:r>
              <a:rPr sz="1250">
                <a:latin typeface="Helvetica Neue Light"/>
                <a:ea typeface="Helvetica Neue Light"/>
                <a:cs typeface="Helvetica Neue Light"/>
                <a:sym typeface="Helvetica Neue Light"/>
              </a:rPr>
              <a:t>3</a:t>
            </a:r>
            <a:r>
              <a:rPr sz="1250" baseline="30200">
                <a:latin typeface="Helvetica Neue Light"/>
                <a:ea typeface="Helvetica Neue Light"/>
                <a:cs typeface="Helvetica Neue Light"/>
                <a:sym typeface="Helvetica Neue Light"/>
              </a:rPr>
              <a:t>rd</a:t>
            </a:r>
            <a:r>
              <a:rPr sz="1250">
                <a:latin typeface="Helvetica Neue Light"/>
                <a:ea typeface="Helvetica Neue Light"/>
                <a:cs typeface="Helvetica Neue Light"/>
                <a:sym typeface="Helvetica Neue Light"/>
              </a:rPr>
              <a:t> Party Services &amp; Data</a:t>
            </a:r>
          </a:p>
        </p:txBody>
      </p:sp>
      <p:sp>
        <p:nvSpPr>
          <p:cNvPr id="155" name="Shape 155"/>
          <p:cNvSpPr/>
          <p:nvPr/>
        </p:nvSpPr>
        <p:spPr>
          <a:xfrm>
            <a:off x="9486461" y="5004514"/>
            <a:ext cx="144270" cy="17312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1800">
                <a:latin typeface="Arial"/>
                <a:ea typeface="Arial"/>
                <a:cs typeface="Arial"/>
                <a:sym typeface="Arial"/>
              </a:defRPr>
            </a:lvl1pPr>
          </a:lstStyle>
          <a:p>
            <a:pPr lvl="0"/>
            <a:r>
              <a:rPr sz="1125"/>
              <a:t>…</a:t>
            </a:r>
          </a:p>
        </p:txBody>
      </p:sp>
      <p:sp>
        <p:nvSpPr>
          <p:cNvPr id="157" name="Shape 157"/>
          <p:cNvSpPr/>
          <p:nvPr/>
        </p:nvSpPr>
        <p:spPr>
          <a:xfrm>
            <a:off x="2892223" y="3869972"/>
            <a:ext cx="731652" cy="255560"/>
          </a:xfrm>
          <a:prstGeom prst="rect">
            <a:avLst/>
          </a:prstGeom>
          <a:ln w="12700">
            <a:miter lim="400000"/>
          </a:ln>
          <a:extLst>
            <a:ext uri="{C572A759-6A51-4108-AA02-DFA0A04FC94B}">
              <ma14:wrappingTextBoxFlag xmlns:ma14="http://schemas.microsoft.com/office/mac/drawingml/2011/main" xmlns="" val="1"/>
            </a:ext>
          </a:extLst>
        </p:spPr>
        <p:txBody>
          <a:bodyPr wrap="none" lIns="40819" tIns="40819" rIns="40819" bIns="40819">
            <a:spAutoFit/>
          </a:bodyPr>
          <a:lstStyle>
            <a:lvl1pPr algn="ctr">
              <a:defRPr sz="1800">
                <a:latin typeface="Helvetica Neue Light"/>
                <a:ea typeface="Helvetica Neue Light"/>
                <a:cs typeface="Helvetica Neue Light"/>
                <a:sym typeface="Helvetica Neue Light"/>
              </a:defRPr>
            </a:lvl1pPr>
          </a:lstStyle>
          <a:p>
            <a:pPr lvl="0"/>
            <a:r>
              <a:rPr sz="1125"/>
              <a:t>Dedicated</a:t>
            </a:r>
          </a:p>
        </p:txBody>
      </p:sp>
      <p:sp>
        <p:nvSpPr>
          <p:cNvPr id="158" name="Shape 158"/>
          <p:cNvSpPr/>
          <p:nvPr/>
        </p:nvSpPr>
        <p:spPr>
          <a:xfrm>
            <a:off x="4209049" y="3880958"/>
            <a:ext cx="475171" cy="255560"/>
          </a:xfrm>
          <a:prstGeom prst="rect">
            <a:avLst/>
          </a:prstGeom>
          <a:ln w="12700">
            <a:miter lim="400000"/>
          </a:ln>
          <a:extLst>
            <a:ext uri="{C572A759-6A51-4108-AA02-DFA0A04FC94B}">
              <ma14:wrappingTextBoxFlag xmlns:ma14="http://schemas.microsoft.com/office/mac/drawingml/2011/main" xmlns="" val="1"/>
            </a:ext>
          </a:extLst>
        </p:spPr>
        <p:txBody>
          <a:bodyPr wrap="none" lIns="40819" tIns="40819" rIns="40819" bIns="40819">
            <a:spAutoFit/>
          </a:bodyPr>
          <a:lstStyle>
            <a:lvl1pPr>
              <a:defRPr sz="1800">
                <a:latin typeface="Helvetica Neue Light"/>
                <a:ea typeface="Helvetica Neue Light"/>
                <a:cs typeface="Helvetica Neue Light"/>
                <a:sym typeface="Helvetica Neue Light"/>
              </a:defRPr>
            </a:lvl1pPr>
          </a:lstStyle>
          <a:p>
            <a:pPr lvl="0"/>
            <a:r>
              <a:rPr sz="1125"/>
              <a:t>Public</a:t>
            </a:r>
          </a:p>
        </p:txBody>
      </p:sp>
      <p:sp>
        <p:nvSpPr>
          <p:cNvPr id="159" name="Shape 159"/>
          <p:cNvSpPr/>
          <p:nvPr/>
        </p:nvSpPr>
        <p:spPr>
          <a:xfrm>
            <a:off x="1840901" y="3873975"/>
            <a:ext cx="531276" cy="255560"/>
          </a:xfrm>
          <a:prstGeom prst="rect">
            <a:avLst/>
          </a:prstGeom>
          <a:ln w="12700">
            <a:miter lim="400000"/>
          </a:ln>
          <a:extLst>
            <a:ext uri="{C572A759-6A51-4108-AA02-DFA0A04FC94B}">
              <ma14:wrappingTextBoxFlag xmlns:ma14="http://schemas.microsoft.com/office/mac/drawingml/2011/main" xmlns="" val="1"/>
            </a:ext>
          </a:extLst>
        </p:spPr>
        <p:txBody>
          <a:bodyPr wrap="none" lIns="40819" tIns="40819" rIns="40819" bIns="40819">
            <a:spAutoFit/>
          </a:bodyPr>
          <a:lstStyle>
            <a:lvl1pPr>
              <a:defRPr sz="1800">
                <a:latin typeface="Helvetica Neue Light"/>
                <a:ea typeface="Helvetica Neue Light"/>
                <a:cs typeface="Helvetica Neue Light"/>
                <a:sym typeface="Helvetica Neue Light"/>
              </a:defRPr>
            </a:lvl1pPr>
          </a:lstStyle>
          <a:p>
            <a:pPr lvl="0"/>
            <a:r>
              <a:rPr lang="en-US" sz="1125" dirty="0"/>
              <a:t>Private</a:t>
            </a:r>
            <a:endParaRPr sz="1125"/>
          </a:p>
        </p:txBody>
      </p:sp>
      <p:sp>
        <p:nvSpPr>
          <p:cNvPr id="161" name="Shape 161"/>
          <p:cNvSpPr/>
          <p:nvPr/>
        </p:nvSpPr>
        <p:spPr>
          <a:xfrm>
            <a:off x="3163023" y="1530023"/>
            <a:ext cx="3114122" cy="278987"/>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a:solidFill>
                  <a:srgbClr val="3C8A9E"/>
                </a:solidFill>
                <a:latin typeface="Helvetica Neue"/>
                <a:ea typeface="Helvetica Neue"/>
                <a:cs typeface="Helvetica Neue"/>
                <a:sym typeface="Helvetica Neue"/>
              </a:defRPr>
            </a:lvl1pPr>
          </a:lstStyle>
          <a:p>
            <a:pPr lvl="0">
              <a:defRPr sz="1800">
                <a:solidFill>
                  <a:srgbClr val="000000"/>
                </a:solidFill>
              </a:defRPr>
            </a:pPr>
            <a:r>
              <a:rPr sz="1813">
                <a:solidFill>
                  <a:schemeClr val="bg1"/>
                </a:solidFill>
              </a:rPr>
              <a:t>Your Business Logic and Data</a:t>
            </a:r>
          </a:p>
        </p:txBody>
      </p:sp>
      <p:sp>
        <p:nvSpPr>
          <p:cNvPr id="165" name="Shape 165"/>
          <p:cNvSpPr/>
          <p:nvPr/>
        </p:nvSpPr>
        <p:spPr>
          <a:xfrm>
            <a:off x="524759" y="3888896"/>
            <a:ext cx="924012" cy="255560"/>
          </a:xfrm>
          <a:prstGeom prst="rect">
            <a:avLst/>
          </a:prstGeom>
          <a:ln w="12700">
            <a:miter lim="400000"/>
          </a:ln>
          <a:extLst>
            <a:ext uri="{C572A759-6A51-4108-AA02-DFA0A04FC94B}">
              <ma14:wrappingTextBoxFlag xmlns:ma14="http://schemas.microsoft.com/office/mac/drawingml/2011/main" xmlns="" val="1"/>
            </a:ext>
          </a:extLst>
        </p:spPr>
        <p:txBody>
          <a:bodyPr wrap="none" lIns="40819" tIns="40819" rIns="40819" bIns="40819">
            <a:spAutoFit/>
          </a:bodyPr>
          <a:lstStyle>
            <a:lvl1pPr>
              <a:defRPr sz="1800">
                <a:latin typeface="Helvetica Neue Light"/>
                <a:ea typeface="Helvetica Neue Light"/>
                <a:cs typeface="Helvetica Neue Light"/>
                <a:sym typeface="Helvetica Neue Light"/>
              </a:defRPr>
            </a:lvl1pPr>
          </a:lstStyle>
          <a:p>
            <a:pPr lvl="0"/>
            <a:r>
              <a:rPr sz="1125"/>
              <a:t>Traditional IT</a:t>
            </a:r>
          </a:p>
        </p:txBody>
      </p:sp>
      <p:sp>
        <p:nvSpPr>
          <p:cNvPr id="166" name="Shape 166"/>
          <p:cNvSpPr/>
          <p:nvPr/>
        </p:nvSpPr>
        <p:spPr>
          <a:xfrm>
            <a:off x="8132242" y="3783599"/>
            <a:ext cx="258766" cy="294032"/>
          </a:xfrm>
          <a:prstGeom prst="rect">
            <a:avLst/>
          </a:prstGeom>
          <a:ln w="12700">
            <a:miter lim="400000"/>
          </a:ln>
          <a:extLst>
            <a:ext uri="{C572A759-6A51-4108-AA02-DFA0A04FC94B}">
              <ma14:wrappingTextBoxFlag xmlns:ma14="http://schemas.microsoft.com/office/mac/drawingml/2011/main" xmlns="" val="1"/>
            </a:ext>
          </a:extLst>
        </p:spPr>
        <p:txBody>
          <a:bodyPr wrap="none" lIns="40819" tIns="40819" rIns="40819" bIns="40819">
            <a:spAutoFit/>
          </a:bodyPr>
          <a:lstStyle>
            <a:lvl1pPr>
              <a:defRPr sz="2200">
                <a:solidFill>
                  <a:srgbClr val="4F81BD"/>
                </a:solidFill>
                <a:latin typeface="Helvetica Neue Light"/>
                <a:ea typeface="Helvetica Neue Light"/>
                <a:cs typeface="Helvetica Neue Light"/>
                <a:sym typeface="Helvetica Neue Light"/>
              </a:defRPr>
            </a:lvl1pPr>
          </a:lstStyle>
          <a:p>
            <a:pPr lvl="0">
              <a:defRPr sz="1800">
                <a:solidFill>
                  <a:srgbClr val="000000"/>
                </a:solidFill>
              </a:defRPr>
            </a:pPr>
            <a:r>
              <a:rPr sz="1375"/>
              <a:t>…</a:t>
            </a:r>
          </a:p>
        </p:txBody>
      </p:sp>
      <p:pic>
        <p:nvPicPr>
          <p:cNvPr id="167" name="Picture1.png"/>
          <p:cNvPicPr/>
          <p:nvPr/>
        </p:nvPicPr>
        <p:blipFill>
          <a:blip r:embed="rId13">
            <a:extLst/>
          </a:blip>
          <a:stretch>
            <a:fillRect/>
          </a:stretch>
        </p:blipFill>
        <p:spPr>
          <a:xfrm>
            <a:off x="670010" y="3368491"/>
            <a:ext cx="569314" cy="686226"/>
          </a:xfrm>
          <a:prstGeom prst="rect">
            <a:avLst/>
          </a:prstGeom>
          <a:ln w="12700">
            <a:miter lim="400000"/>
          </a:ln>
        </p:spPr>
      </p:pic>
      <p:pic>
        <p:nvPicPr>
          <p:cNvPr id="168" name="Salesforce_Logo_RGB_8_13_14.png"/>
          <p:cNvPicPr/>
          <p:nvPr/>
        </p:nvPicPr>
        <p:blipFill>
          <a:blip r:embed="rId14" cstate="print">
            <a:extLst/>
          </a:blip>
          <a:stretch>
            <a:fillRect/>
          </a:stretch>
        </p:blipFill>
        <p:spPr>
          <a:xfrm>
            <a:off x="7008125" y="3767215"/>
            <a:ext cx="653596" cy="457633"/>
          </a:xfrm>
          <a:prstGeom prst="rect">
            <a:avLst/>
          </a:prstGeom>
          <a:ln w="12700">
            <a:miter lim="400000"/>
          </a:ln>
        </p:spPr>
      </p:pic>
      <p:cxnSp>
        <p:nvCxnSpPr>
          <p:cNvPr id="43" name="Straight Arrow Connector 42"/>
          <p:cNvCxnSpPr/>
          <p:nvPr/>
        </p:nvCxnSpPr>
        <p:spPr>
          <a:xfrm rot="5400000">
            <a:off x="762000" y="2524125"/>
            <a:ext cx="952500" cy="993"/>
          </a:xfrm>
          <a:prstGeom prst="straightConnector1">
            <a:avLst/>
          </a:prstGeom>
          <a:noFill/>
          <a:ln w="50800" cap="flat">
            <a:solidFill>
              <a:schemeClr val="bg2"/>
            </a:solidFill>
            <a:prstDash val="sysDot"/>
            <a:bevel/>
            <a:headEnd type="none"/>
            <a:tailEnd type="triangle"/>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cxnSp>
        <p:nvCxnSpPr>
          <p:cNvPr id="44" name="Straight Arrow Connector 43"/>
          <p:cNvCxnSpPr/>
          <p:nvPr/>
        </p:nvCxnSpPr>
        <p:spPr>
          <a:xfrm rot="5400000">
            <a:off x="5143996" y="2571254"/>
            <a:ext cx="952500" cy="993"/>
          </a:xfrm>
          <a:prstGeom prst="straightConnector1">
            <a:avLst/>
          </a:prstGeom>
          <a:noFill/>
          <a:ln w="50800" cap="flat">
            <a:solidFill>
              <a:schemeClr val="bg2"/>
            </a:solidFill>
            <a:prstDash val="sysDot"/>
            <a:bevel/>
            <a:headEnd type="none"/>
            <a:tailEnd type="triangle"/>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cxnSp>
        <p:nvCxnSpPr>
          <p:cNvPr id="45" name="Straight Arrow Connector 44"/>
          <p:cNvCxnSpPr/>
          <p:nvPr/>
        </p:nvCxnSpPr>
        <p:spPr>
          <a:xfrm rot="5400000">
            <a:off x="7191871" y="2476004"/>
            <a:ext cx="666750" cy="993"/>
          </a:xfrm>
          <a:prstGeom prst="straightConnector1">
            <a:avLst/>
          </a:prstGeom>
          <a:noFill/>
          <a:ln w="50800" cap="flat">
            <a:solidFill>
              <a:srgbClr val="4F81BD"/>
            </a:solidFill>
            <a:prstDash val="sysDot"/>
            <a:bevel/>
            <a:headEnd type="triangle"/>
            <a:tailEnd type="triangle"/>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sp>
        <p:nvSpPr>
          <p:cNvPr id="53" name="Shape 171"/>
          <p:cNvSpPr/>
          <p:nvPr/>
        </p:nvSpPr>
        <p:spPr>
          <a:xfrm>
            <a:off x="243376" y="497865"/>
            <a:ext cx="829615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spcBef>
                <a:spcPts val="700"/>
              </a:spcBef>
              <a:defRPr sz="3200">
                <a:solidFill>
                  <a:srgbClr val="1174B8"/>
                </a:solidFill>
                <a:latin typeface="Arial Bold"/>
                <a:ea typeface="Arial Bold"/>
                <a:cs typeface="Arial Bold"/>
                <a:sym typeface="Arial Bold"/>
              </a:defRPr>
            </a:lvl1pPr>
          </a:lstStyle>
          <a:p>
            <a:r>
              <a:rPr lang="en-US" sz="2000" b="1" dirty="0">
                <a:solidFill>
                  <a:schemeClr val="tx1">
                    <a:lumMod val="50000"/>
                    <a:lumOff val="50000"/>
                  </a:schemeClr>
                </a:solidFill>
                <a:latin typeface="Arial" pitchFamily="34" charset="0"/>
                <a:cs typeface="Arial" pitchFamily="34" charset="0"/>
              </a:rPr>
              <a:t>Hybrid cloud: integrating across clouds and with traditional IT </a:t>
            </a:r>
          </a:p>
        </p:txBody>
      </p:sp>
    </p:spTree>
    <p:extLst>
      <p:ext uri="{BB962C8B-B14F-4D97-AF65-F5344CB8AC3E}">
        <p14:creationId xmlns:p14="http://schemas.microsoft.com/office/powerpoint/2010/main" val="1713109800"/>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hape 243"/>
          <p:cNvSpPr/>
          <p:nvPr/>
        </p:nvSpPr>
        <p:spPr>
          <a:xfrm>
            <a:off x="413432" y="726817"/>
            <a:ext cx="6032572" cy="2078403"/>
          </a:xfrm>
          <a:prstGeom prst="roundRect">
            <a:avLst>
              <a:gd name="adj" fmla="val 12570"/>
            </a:avLst>
          </a:prstGeom>
          <a:gradFill>
            <a:gsLst>
              <a:gs pos="0">
                <a:srgbClr val="C8B2E9"/>
              </a:gs>
              <a:gs pos="35000">
                <a:srgbClr val="D8C9EE"/>
              </a:gs>
              <a:gs pos="100000">
                <a:srgbClr val="F0EAF9"/>
              </a:gs>
            </a:gsLst>
            <a:lin ang="16200000"/>
          </a:gradFill>
          <a:ln>
            <a:solidFill>
              <a:srgbClr val="7D60A0"/>
            </a:solidFill>
          </a:ln>
          <a:effectLst>
            <a:outerShdw blurRad="38100" dist="20000" dir="5400000" rotWithShape="0">
              <a:srgbClr val="000000">
                <a:alpha val="38000"/>
              </a:srgbClr>
            </a:outerShdw>
          </a:effectLst>
        </p:spPr>
        <p:txBody>
          <a:bodyPr lIns="28574" rIns="28574" anchor="ctr"/>
          <a:lstStyle/>
          <a:p>
            <a:pPr lvl="0"/>
            <a:endParaRPr/>
          </a:p>
        </p:txBody>
      </p:sp>
      <p:sp>
        <p:nvSpPr>
          <p:cNvPr id="244" name="Shape 244"/>
          <p:cNvSpPr/>
          <p:nvPr/>
        </p:nvSpPr>
        <p:spPr>
          <a:xfrm>
            <a:off x="6658292" y="725366"/>
            <a:ext cx="2269404" cy="2079854"/>
          </a:xfrm>
          <a:prstGeom prst="roundRect">
            <a:avLst>
              <a:gd name="adj" fmla="val 11248"/>
            </a:avLst>
          </a:prstGeom>
          <a:gradFill>
            <a:gsLst>
              <a:gs pos="0">
                <a:srgbClr val="78C1D4"/>
              </a:gs>
              <a:gs pos="100000">
                <a:srgbClr val="A5E6FF"/>
              </a:gs>
            </a:gsLst>
            <a:lin ang="16200000"/>
          </a:gradFill>
          <a:ln>
            <a:solidFill>
              <a:srgbClr val="46AAC4"/>
            </a:solidFill>
          </a:ln>
          <a:effectLst>
            <a:outerShdw blurRad="38100" dist="23000" dir="5400000" rotWithShape="0">
              <a:srgbClr val="000000">
                <a:alpha val="35000"/>
              </a:srgbClr>
            </a:outerShdw>
          </a:effectLst>
        </p:spPr>
        <p:txBody>
          <a:bodyPr lIns="0" tIns="0" rIns="0" bIns="0" anchor="ctr"/>
          <a:lstStyle/>
          <a:p>
            <a:pPr lvl="0">
              <a:defRPr>
                <a:solidFill>
                  <a:srgbClr val="FFFFFF"/>
                </a:solidFill>
              </a:defRPr>
            </a:pPr>
            <a:endParaRPr/>
          </a:p>
        </p:txBody>
      </p:sp>
      <p:sp>
        <p:nvSpPr>
          <p:cNvPr id="245" name="Shape 245"/>
          <p:cNvSpPr/>
          <p:nvPr/>
        </p:nvSpPr>
        <p:spPr>
          <a:xfrm>
            <a:off x="413220" y="3008158"/>
            <a:ext cx="5422793" cy="1920672"/>
          </a:xfrm>
          <a:prstGeom prst="roundRect">
            <a:avLst>
              <a:gd name="adj" fmla="val 9226"/>
            </a:avLst>
          </a:prstGeom>
          <a:gradFill>
            <a:gsLst>
              <a:gs pos="0">
                <a:srgbClr val="A7A7A7"/>
              </a:gs>
              <a:gs pos="100000">
                <a:srgbClr val="DDDDDD"/>
              </a:gs>
            </a:gsLst>
            <a:lin ang="16200000"/>
          </a:gradFill>
          <a:ln>
            <a:solidFill>
              <a:srgbClr val="4A7EBB"/>
            </a:solidFill>
          </a:ln>
          <a:effectLst>
            <a:outerShdw blurRad="38100" dist="23000" dir="5400000" rotWithShape="0">
              <a:srgbClr val="000000">
                <a:alpha val="35000"/>
              </a:srgbClr>
            </a:outerShdw>
          </a:effectLst>
        </p:spPr>
        <p:txBody>
          <a:bodyPr lIns="0" tIns="0" rIns="0" bIns="0" anchor="ctr"/>
          <a:lstStyle/>
          <a:p>
            <a:pPr lvl="0">
              <a:defRPr>
                <a:solidFill>
                  <a:srgbClr val="FFFFFF"/>
                </a:solidFill>
              </a:defRPr>
            </a:pPr>
            <a:endParaRPr/>
          </a:p>
        </p:txBody>
      </p:sp>
      <p:sp>
        <p:nvSpPr>
          <p:cNvPr id="246" name="Shape 246"/>
          <p:cNvSpPr/>
          <p:nvPr/>
        </p:nvSpPr>
        <p:spPr>
          <a:xfrm>
            <a:off x="4637986" y="1762020"/>
            <a:ext cx="1540093" cy="812056"/>
          </a:xfrm>
          <a:prstGeom prst="roundRect">
            <a:avLst>
              <a:gd name="adj" fmla="val 12047"/>
            </a:avLst>
          </a:prstGeom>
          <a:solidFill>
            <a:srgbClr val="FFFFFF"/>
          </a:solidFill>
          <a:ln w="25400">
            <a:solidFill>
              <a:srgbClr val="4F81BD"/>
            </a:solidFill>
          </a:ln>
          <a:effectLst>
            <a:outerShdw blurRad="38100" dist="23000" dir="5400000" rotWithShape="0">
              <a:srgbClr val="000000">
                <a:alpha val="35000"/>
              </a:srgbClr>
            </a:outerShdw>
          </a:effectLst>
        </p:spPr>
        <p:txBody>
          <a:bodyPr lIns="28574" rIns="28574" anchor="ctr"/>
          <a:lstStyle/>
          <a:p>
            <a:pPr lvl="0"/>
            <a:endParaRPr/>
          </a:p>
        </p:txBody>
      </p:sp>
      <p:sp>
        <p:nvSpPr>
          <p:cNvPr id="247" name="Shape 247"/>
          <p:cNvSpPr/>
          <p:nvPr/>
        </p:nvSpPr>
        <p:spPr>
          <a:xfrm>
            <a:off x="2572117" y="1726467"/>
            <a:ext cx="1985976" cy="850252"/>
          </a:xfrm>
          <a:prstGeom prst="roundRect">
            <a:avLst>
              <a:gd name="adj" fmla="val 14165"/>
            </a:avLst>
          </a:prstGeom>
          <a:solidFill>
            <a:srgbClr val="FFFFFF"/>
          </a:solidFill>
          <a:ln w="25400">
            <a:solidFill>
              <a:srgbClr val="4F81BD"/>
            </a:solidFill>
          </a:ln>
          <a:effectLst>
            <a:outerShdw blurRad="38100" dist="23000" dir="5400000" rotWithShape="0">
              <a:srgbClr val="000000">
                <a:alpha val="35000"/>
              </a:srgbClr>
            </a:outerShdw>
          </a:effectLst>
        </p:spPr>
        <p:txBody>
          <a:bodyPr lIns="28574" rIns="28574" anchor="ctr"/>
          <a:lstStyle/>
          <a:p>
            <a:pPr lvl="0"/>
            <a:endParaRPr/>
          </a:p>
        </p:txBody>
      </p:sp>
      <p:sp>
        <p:nvSpPr>
          <p:cNvPr id="248" name="Shape 248"/>
          <p:cNvSpPr/>
          <p:nvPr/>
        </p:nvSpPr>
        <p:spPr>
          <a:xfrm>
            <a:off x="678423" y="1723823"/>
            <a:ext cx="1776404" cy="852895"/>
          </a:xfrm>
          <a:prstGeom prst="roundRect">
            <a:avLst>
              <a:gd name="adj" fmla="val 14121"/>
            </a:avLst>
          </a:prstGeom>
          <a:solidFill>
            <a:srgbClr val="FFFFFF"/>
          </a:solidFill>
          <a:ln w="25400">
            <a:solidFill>
              <a:srgbClr val="4F81BD"/>
            </a:solidFill>
          </a:ln>
          <a:effectLst>
            <a:outerShdw blurRad="38100" dist="23000" dir="5400000" rotWithShape="0">
              <a:srgbClr val="000000">
                <a:alpha val="35000"/>
              </a:srgbClr>
            </a:outerShdw>
          </a:effectLst>
        </p:spPr>
        <p:txBody>
          <a:bodyPr lIns="28574" rIns="28574" anchor="ctr"/>
          <a:lstStyle/>
          <a:p>
            <a:pPr lvl="0"/>
            <a:endParaRPr/>
          </a:p>
        </p:txBody>
      </p:sp>
      <p:sp>
        <p:nvSpPr>
          <p:cNvPr id="249" name="Shape 249"/>
          <p:cNvSpPr/>
          <p:nvPr/>
        </p:nvSpPr>
        <p:spPr>
          <a:xfrm>
            <a:off x="3310291" y="1785474"/>
            <a:ext cx="511339" cy="255560"/>
          </a:xfrm>
          <a:prstGeom prst="rect">
            <a:avLst/>
          </a:prstGeom>
          <a:ln w="12700">
            <a:miter lim="400000"/>
          </a:ln>
          <a:extLst>
            <a:ext uri="{C572A759-6A51-4108-AA02-DFA0A04FC94B}">
              <ma14:wrappingTextBoxFlag xmlns:ma14="http://schemas.microsoft.com/office/mac/drawingml/2011/main" xmlns="" val="1"/>
            </a:ext>
          </a:extLst>
        </p:spPr>
        <p:txBody>
          <a:bodyPr lIns="40819" tIns="40819" rIns="40819" bIns="40819">
            <a:spAutoFit/>
          </a:bodyPr>
          <a:lstStyle>
            <a:lvl1pPr algn="ctr" defTabSz="602886">
              <a:defRPr sz="1800">
                <a:latin typeface="Helvetica Neue Light"/>
                <a:ea typeface="Helvetica Neue Light"/>
                <a:cs typeface="Helvetica Neue Light"/>
                <a:sym typeface="Helvetica Neue Light"/>
              </a:defRPr>
            </a:lvl1pPr>
          </a:lstStyle>
          <a:p>
            <a:pPr lvl="0"/>
            <a:r>
              <a:rPr sz="1125"/>
              <a:t>IaaS</a:t>
            </a:r>
          </a:p>
        </p:txBody>
      </p:sp>
      <p:sp>
        <p:nvSpPr>
          <p:cNvPr id="250" name="Shape 250"/>
          <p:cNvSpPr/>
          <p:nvPr/>
        </p:nvSpPr>
        <p:spPr>
          <a:xfrm>
            <a:off x="5190485" y="1793347"/>
            <a:ext cx="435096" cy="255560"/>
          </a:xfrm>
          <a:prstGeom prst="rect">
            <a:avLst/>
          </a:prstGeom>
          <a:ln w="12700">
            <a:miter lim="400000"/>
          </a:ln>
          <a:extLst>
            <a:ext uri="{C572A759-6A51-4108-AA02-DFA0A04FC94B}">
              <ma14:wrappingTextBoxFlag xmlns:ma14="http://schemas.microsoft.com/office/mac/drawingml/2011/main" xmlns="" val="1"/>
            </a:ext>
          </a:extLst>
        </p:spPr>
        <p:txBody>
          <a:bodyPr wrap="none" lIns="40819" tIns="40819" rIns="40819" bIns="40819">
            <a:spAutoFit/>
          </a:bodyPr>
          <a:lstStyle>
            <a:lvl1pPr algn="ctr" defTabSz="602886">
              <a:defRPr sz="1800">
                <a:latin typeface="Helvetica Neue Light"/>
                <a:ea typeface="Helvetica Neue Light"/>
                <a:cs typeface="Helvetica Neue Light"/>
                <a:sym typeface="Helvetica Neue Light"/>
              </a:defRPr>
            </a:lvl1pPr>
          </a:lstStyle>
          <a:p>
            <a:pPr lvl="0"/>
            <a:r>
              <a:rPr sz="1125"/>
              <a:t>PaaS</a:t>
            </a:r>
          </a:p>
        </p:txBody>
      </p:sp>
      <p:sp>
        <p:nvSpPr>
          <p:cNvPr id="251" name="Shape 251"/>
          <p:cNvSpPr/>
          <p:nvPr/>
        </p:nvSpPr>
        <p:spPr>
          <a:xfrm>
            <a:off x="2517981" y="3169547"/>
            <a:ext cx="1257437" cy="351740"/>
          </a:xfrm>
          <a:prstGeom prst="rect">
            <a:avLst/>
          </a:prstGeom>
          <a:ln w="12700">
            <a:miter lim="400000"/>
          </a:ln>
          <a:extLst>
            <a:ext uri="{C572A759-6A51-4108-AA02-DFA0A04FC94B}">
              <ma14:wrappingTextBoxFlag xmlns:ma14="http://schemas.microsoft.com/office/mac/drawingml/2011/main" xmlns="" val="1"/>
            </a:ext>
          </a:extLst>
        </p:spPr>
        <p:txBody>
          <a:bodyPr wrap="none" lIns="40819" tIns="40819" rIns="40819" bIns="40819">
            <a:spAutoFit/>
          </a:bodyPr>
          <a:lstStyle>
            <a:lvl1pPr defTabSz="602886">
              <a:defRPr sz="2800">
                <a:solidFill>
                  <a:srgbClr val="011993"/>
                </a:solidFill>
                <a:latin typeface="Helvetica Neue Light"/>
                <a:ea typeface="Helvetica Neue Light"/>
                <a:cs typeface="Helvetica Neue Light"/>
                <a:sym typeface="Helvetica Neue Light"/>
              </a:defRPr>
            </a:lvl1pPr>
          </a:lstStyle>
          <a:p>
            <a:pPr lvl="0">
              <a:defRPr sz="1800">
                <a:solidFill>
                  <a:srgbClr val="000000"/>
                </a:solidFill>
              </a:defRPr>
            </a:pPr>
            <a:r>
              <a:rPr sz="1750"/>
              <a:t>On-premise</a:t>
            </a:r>
          </a:p>
        </p:txBody>
      </p:sp>
      <p:sp>
        <p:nvSpPr>
          <p:cNvPr id="252" name="Shape 252"/>
          <p:cNvSpPr/>
          <p:nvPr/>
        </p:nvSpPr>
        <p:spPr>
          <a:xfrm>
            <a:off x="4295415" y="1912954"/>
            <a:ext cx="402363" cy="231204"/>
          </a:xfrm>
          <a:prstGeom prst="leftArrow">
            <a:avLst>
              <a:gd name="adj1" fmla="val 50000"/>
              <a:gd name="adj2" fmla="val 50000"/>
            </a:avLst>
          </a:prstGeom>
          <a:gradFill>
            <a:gsLst>
              <a:gs pos="0">
                <a:srgbClr val="8EB4E3"/>
              </a:gs>
              <a:gs pos="100000">
                <a:srgbClr val="A2C3FF"/>
              </a:gs>
            </a:gsLst>
            <a:lin ang="16200000"/>
          </a:gradFill>
          <a:ln w="6350">
            <a:solidFill>
              <a:srgbClr val="4F81BD"/>
            </a:solidFill>
            <a:miter/>
          </a:ln>
          <a:effectLst>
            <a:outerShdw blurRad="38100" dist="23000" dir="5400000" rotWithShape="0">
              <a:srgbClr val="000000">
                <a:alpha val="35000"/>
              </a:srgbClr>
            </a:outerShdw>
          </a:effectLst>
        </p:spPr>
        <p:txBody>
          <a:bodyPr lIns="0" tIns="0" rIns="0" bIns="0" anchor="ctr"/>
          <a:lstStyle/>
          <a:p>
            <a:pPr algn="ctr" defTabSz="376804">
              <a:defRPr sz="2800">
                <a:solidFill>
                  <a:srgbClr val="1F497D"/>
                </a:solidFill>
              </a:defRPr>
            </a:pPr>
            <a:endParaRPr sz="1750"/>
          </a:p>
        </p:txBody>
      </p:sp>
      <p:sp>
        <p:nvSpPr>
          <p:cNvPr id="253" name="Shape 253"/>
          <p:cNvSpPr/>
          <p:nvPr/>
        </p:nvSpPr>
        <p:spPr>
          <a:xfrm>
            <a:off x="901629" y="2129825"/>
            <a:ext cx="1555968" cy="371104"/>
          </a:xfrm>
          <a:prstGeom prst="rect">
            <a:avLst/>
          </a:prstGeom>
          <a:ln w="12700">
            <a:miter lim="400000"/>
          </a:ln>
          <a:extLst>
            <a:ext uri="{C572A759-6A51-4108-AA02-DFA0A04FC94B}">
              <ma14:wrappingTextBoxFlag xmlns:ma14="http://schemas.microsoft.com/office/mac/drawingml/2011/main" xmlns="" val="1"/>
            </a:ext>
          </a:extLst>
        </p:spPr>
        <p:txBody>
          <a:bodyPr lIns="40819" tIns="40819" rIns="40819" bIns="40819">
            <a:spAutoFit/>
          </a:bodyPr>
          <a:lstStyle/>
          <a:p>
            <a:pPr defTabSz="376804">
              <a:buClr>
                <a:srgbClr val="1F497D"/>
              </a:buClr>
              <a:buSzPct val="100000"/>
              <a:buFont typeface="Calibri"/>
              <a:buChar char="-"/>
              <a:defRPr sz="1800"/>
            </a:pPr>
            <a:r>
              <a:rPr sz="938">
                <a:latin typeface="Helvetica Neue Light"/>
                <a:ea typeface="Helvetica Neue Light"/>
                <a:cs typeface="Helvetica Neue Light"/>
                <a:sym typeface="Helvetica Neue Light"/>
              </a:rPr>
              <a:t> ICO,  PureApp Service</a:t>
            </a:r>
          </a:p>
          <a:p>
            <a:pPr defTabSz="376804">
              <a:defRPr sz="1800"/>
            </a:pPr>
            <a:r>
              <a:rPr sz="938">
                <a:latin typeface="Helvetica Neue Light"/>
                <a:ea typeface="Helvetica Neue Light"/>
                <a:cs typeface="Helvetica Neue Light"/>
                <a:sym typeface="Helvetica Neue Light"/>
              </a:rPr>
              <a:t>- Urban Code</a:t>
            </a:r>
          </a:p>
        </p:txBody>
      </p:sp>
      <p:sp>
        <p:nvSpPr>
          <p:cNvPr id="254" name="Shape 254"/>
          <p:cNvSpPr/>
          <p:nvPr/>
        </p:nvSpPr>
        <p:spPr>
          <a:xfrm>
            <a:off x="796193" y="1728104"/>
            <a:ext cx="1540864" cy="428684"/>
          </a:xfrm>
          <a:prstGeom prst="rect">
            <a:avLst/>
          </a:prstGeom>
          <a:ln w="12700">
            <a:miter lim="400000"/>
          </a:ln>
          <a:extLst>
            <a:ext uri="{C572A759-6A51-4108-AA02-DFA0A04FC94B}">
              <ma14:wrappingTextBoxFlag xmlns:ma14="http://schemas.microsoft.com/office/mac/drawingml/2011/main" xmlns="" val="1"/>
            </a:ext>
          </a:extLst>
        </p:spPr>
        <p:txBody>
          <a:bodyPr lIns="40819" tIns="40819" rIns="40819" bIns="40819">
            <a:spAutoFit/>
          </a:bodyPr>
          <a:lstStyle/>
          <a:p>
            <a:pPr algn="ctr" defTabSz="376804">
              <a:defRPr sz="1800"/>
            </a:pPr>
            <a:r>
              <a:rPr sz="1125">
                <a:latin typeface="Helvetica Neue Light"/>
                <a:ea typeface="Helvetica Neue Light"/>
                <a:cs typeface="Helvetica Neue Light"/>
                <a:sym typeface="Helvetica Neue Light"/>
              </a:rPr>
              <a:t>PaaS</a:t>
            </a:r>
          </a:p>
          <a:p>
            <a:pPr algn="ctr" defTabSz="376804">
              <a:defRPr sz="1800"/>
            </a:pPr>
            <a:r>
              <a:rPr sz="1125">
                <a:latin typeface="Helvetica Neue Light"/>
                <a:ea typeface="Helvetica Neue Light"/>
                <a:cs typeface="Helvetica Neue Light"/>
                <a:sym typeface="Helvetica Neue Light"/>
              </a:rPr>
              <a:t>Traditional MW</a:t>
            </a:r>
          </a:p>
        </p:txBody>
      </p:sp>
      <p:sp>
        <p:nvSpPr>
          <p:cNvPr id="255" name="Shape 255"/>
          <p:cNvSpPr/>
          <p:nvPr/>
        </p:nvSpPr>
        <p:spPr>
          <a:xfrm rot="10800000">
            <a:off x="2367159" y="1934930"/>
            <a:ext cx="467635" cy="246028"/>
          </a:xfrm>
          <a:prstGeom prst="leftArrow">
            <a:avLst>
              <a:gd name="adj1" fmla="val 50000"/>
              <a:gd name="adj2" fmla="val 50000"/>
            </a:avLst>
          </a:prstGeom>
          <a:gradFill>
            <a:gsLst>
              <a:gs pos="0">
                <a:srgbClr val="8EB4E3"/>
              </a:gs>
              <a:gs pos="100000">
                <a:srgbClr val="A2C3FF"/>
              </a:gs>
            </a:gsLst>
            <a:lin ang="16200000"/>
          </a:gradFill>
          <a:ln w="6350">
            <a:solidFill>
              <a:srgbClr val="4F81BD"/>
            </a:solidFill>
            <a:miter/>
          </a:ln>
          <a:effectLst>
            <a:outerShdw blurRad="38100" dist="23000" dir="5400000" rotWithShape="0">
              <a:srgbClr val="000000">
                <a:alpha val="35000"/>
              </a:srgbClr>
            </a:outerShdw>
          </a:effectLst>
        </p:spPr>
        <p:txBody>
          <a:bodyPr lIns="0" tIns="0" rIns="0" bIns="0" anchor="ctr"/>
          <a:lstStyle/>
          <a:p>
            <a:pPr algn="ctr" defTabSz="376804">
              <a:defRPr sz="2800">
                <a:solidFill>
                  <a:srgbClr val="1F497D"/>
                </a:solidFill>
              </a:defRPr>
            </a:pPr>
            <a:endParaRPr sz="1750"/>
          </a:p>
        </p:txBody>
      </p:sp>
      <p:pic>
        <p:nvPicPr>
          <p:cNvPr id="256" name="image14.png" descr="softlayer2.png"/>
          <p:cNvPicPr/>
          <p:nvPr/>
        </p:nvPicPr>
        <p:blipFill>
          <a:blip r:embed="rId2">
            <a:extLst/>
          </a:blip>
          <a:stretch>
            <a:fillRect/>
          </a:stretch>
        </p:blipFill>
        <p:spPr>
          <a:xfrm>
            <a:off x="6970624" y="2120750"/>
            <a:ext cx="1477467" cy="213381"/>
          </a:xfrm>
          <a:prstGeom prst="rect">
            <a:avLst/>
          </a:prstGeom>
          <a:ln w="12700">
            <a:miter lim="400000"/>
          </a:ln>
        </p:spPr>
      </p:pic>
      <p:grpSp>
        <p:nvGrpSpPr>
          <p:cNvPr id="259" name="Group 259"/>
          <p:cNvGrpSpPr/>
          <p:nvPr/>
        </p:nvGrpSpPr>
        <p:grpSpPr>
          <a:xfrm>
            <a:off x="6931049" y="858778"/>
            <a:ext cx="1812087" cy="327011"/>
            <a:chOff x="-36126" y="0"/>
            <a:chExt cx="2899339" cy="523216"/>
          </a:xfrm>
        </p:grpSpPr>
        <p:pic>
          <p:nvPicPr>
            <p:cNvPr id="257" name="image10.png" descr="cloud-blue"/>
            <p:cNvPicPr/>
            <p:nvPr/>
          </p:nvPicPr>
          <p:blipFill>
            <a:blip r:embed="rId3">
              <a:extLst/>
            </a:blip>
            <a:stretch>
              <a:fillRect/>
            </a:stretch>
          </p:blipFill>
          <p:spPr>
            <a:xfrm>
              <a:off x="-36126" y="36156"/>
              <a:ext cx="806427" cy="402694"/>
            </a:xfrm>
            <a:prstGeom prst="rect">
              <a:avLst/>
            </a:prstGeom>
            <a:ln w="12700" cap="flat">
              <a:noFill/>
              <a:miter lim="400000"/>
            </a:ln>
            <a:effectLst/>
          </p:spPr>
        </p:pic>
        <p:sp>
          <p:nvSpPr>
            <p:cNvPr id="258" name="Shape 258"/>
            <p:cNvSpPr/>
            <p:nvPr/>
          </p:nvSpPr>
          <p:spPr>
            <a:xfrm>
              <a:off x="752381" y="0"/>
              <a:ext cx="2110832" cy="5232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28574" tIns="28574" rIns="28574" bIns="28574" numCol="1" anchor="t">
              <a:spAutoFit/>
            </a:bodyPr>
            <a:lstStyle/>
            <a:p>
              <a:pPr lvl="0" algn="ctr">
                <a:defRPr sz="1800"/>
              </a:pPr>
              <a:r>
                <a:rPr sz="1750">
                  <a:solidFill>
                    <a:srgbClr val="1F497D"/>
                  </a:solidFill>
                  <a:latin typeface="Helvetica Neue Light"/>
                  <a:ea typeface="Helvetica Neue Light"/>
                  <a:cs typeface="Helvetica Neue Light"/>
                  <a:sym typeface="Helvetica Neue Light"/>
                </a:rPr>
                <a:t>Public cloud</a:t>
              </a:r>
              <a:r>
                <a:rPr sz="1750">
                  <a:solidFill>
                    <a:srgbClr val="1F497D"/>
                  </a:solidFill>
                  <a:latin typeface="Arial Narrow Bold"/>
                  <a:ea typeface="Arial Narrow Bold"/>
                  <a:cs typeface="Arial Narrow Bold"/>
                  <a:sym typeface="Arial Narrow Bold"/>
                </a:rPr>
                <a:t> </a:t>
              </a:r>
            </a:p>
          </p:txBody>
        </p:sp>
      </p:grpSp>
      <p:grpSp>
        <p:nvGrpSpPr>
          <p:cNvPr id="262" name="Group 262"/>
          <p:cNvGrpSpPr/>
          <p:nvPr/>
        </p:nvGrpSpPr>
        <p:grpSpPr>
          <a:xfrm>
            <a:off x="7111571" y="1399641"/>
            <a:ext cx="1619880" cy="491172"/>
            <a:chOff x="0" y="0"/>
            <a:chExt cx="2591806" cy="785874"/>
          </a:xfrm>
        </p:grpSpPr>
        <p:pic>
          <p:nvPicPr>
            <p:cNvPr id="260" name="image15.png" descr="BlueMixLogo.png"/>
            <p:cNvPicPr/>
            <p:nvPr/>
          </p:nvPicPr>
          <p:blipFill>
            <a:blip r:embed="rId4">
              <a:extLst/>
            </a:blip>
            <a:stretch>
              <a:fillRect/>
            </a:stretch>
          </p:blipFill>
          <p:spPr>
            <a:xfrm>
              <a:off x="-1" y="-1"/>
              <a:ext cx="944518" cy="716921"/>
            </a:xfrm>
            <a:prstGeom prst="rect">
              <a:avLst/>
            </a:prstGeom>
            <a:ln w="12700" cap="flat">
              <a:noFill/>
              <a:miter lim="400000"/>
            </a:ln>
            <a:effectLst/>
          </p:spPr>
        </p:pic>
        <p:pic>
          <p:nvPicPr>
            <p:cNvPr id="261" name="image16.png" descr="IBM_BlueMix_wordmark_black.png"/>
            <p:cNvPicPr/>
            <p:nvPr/>
          </p:nvPicPr>
          <p:blipFill>
            <a:blip r:embed="rId5" cstate="print">
              <a:extLst/>
            </a:blip>
            <a:srcRect r="36254"/>
            <a:stretch>
              <a:fillRect/>
            </a:stretch>
          </p:blipFill>
          <p:spPr>
            <a:xfrm>
              <a:off x="990148" y="581534"/>
              <a:ext cx="1601659" cy="204341"/>
            </a:xfrm>
            <a:prstGeom prst="rect">
              <a:avLst/>
            </a:prstGeom>
            <a:ln w="12700" cap="flat">
              <a:noFill/>
              <a:miter lim="400000"/>
            </a:ln>
            <a:effectLst/>
          </p:spPr>
        </p:pic>
      </p:grpSp>
      <p:grpSp>
        <p:nvGrpSpPr>
          <p:cNvPr id="265" name="Group 265"/>
          <p:cNvGrpSpPr/>
          <p:nvPr/>
        </p:nvGrpSpPr>
        <p:grpSpPr>
          <a:xfrm>
            <a:off x="4793153" y="2081199"/>
            <a:ext cx="1077556" cy="273178"/>
            <a:chOff x="0" y="0"/>
            <a:chExt cx="1724087" cy="437083"/>
          </a:xfrm>
        </p:grpSpPr>
        <p:pic>
          <p:nvPicPr>
            <p:cNvPr id="263" name="image23.png" descr="BlueMixLogo.png"/>
            <p:cNvPicPr/>
            <p:nvPr/>
          </p:nvPicPr>
          <p:blipFill>
            <a:blip r:embed="rId6">
              <a:extLst/>
            </a:blip>
            <a:stretch>
              <a:fillRect/>
            </a:stretch>
          </p:blipFill>
          <p:spPr>
            <a:xfrm>
              <a:off x="0" y="0"/>
              <a:ext cx="628299" cy="437084"/>
            </a:xfrm>
            <a:prstGeom prst="rect">
              <a:avLst/>
            </a:prstGeom>
            <a:ln w="12700" cap="flat">
              <a:noFill/>
              <a:miter lim="400000"/>
            </a:ln>
            <a:effectLst/>
          </p:spPr>
        </p:pic>
        <p:pic>
          <p:nvPicPr>
            <p:cNvPr id="264" name="image24.png" descr="IBM_BlueMix_wordmark_black.png"/>
            <p:cNvPicPr/>
            <p:nvPr/>
          </p:nvPicPr>
          <p:blipFill>
            <a:blip r:embed="rId7">
              <a:extLst/>
            </a:blip>
            <a:srcRect r="36254"/>
            <a:stretch>
              <a:fillRect/>
            </a:stretch>
          </p:blipFill>
          <p:spPr>
            <a:xfrm>
              <a:off x="658653" y="165592"/>
              <a:ext cx="1065435" cy="124581"/>
            </a:xfrm>
            <a:prstGeom prst="rect">
              <a:avLst/>
            </a:prstGeom>
            <a:ln w="12700" cap="flat">
              <a:noFill/>
              <a:miter lim="400000"/>
            </a:ln>
            <a:effectLst/>
          </p:spPr>
        </p:pic>
      </p:grpSp>
      <p:pic>
        <p:nvPicPr>
          <p:cNvPr id="266" name="image14.png" descr="softlayer2.png"/>
          <p:cNvPicPr/>
          <p:nvPr/>
        </p:nvPicPr>
        <p:blipFill>
          <a:blip r:embed="rId2">
            <a:extLst/>
          </a:blip>
          <a:stretch>
            <a:fillRect/>
          </a:stretch>
        </p:blipFill>
        <p:spPr>
          <a:xfrm>
            <a:off x="2941027" y="2134081"/>
            <a:ext cx="1369894" cy="197845"/>
          </a:xfrm>
          <a:prstGeom prst="rect">
            <a:avLst/>
          </a:prstGeom>
          <a:ln w="12700">
            <a:miter lim="400000"/>
          </a:ln>
        </p:spPr>
      </p:pic>
      <p:grpSp>
        <p:nvGrpSpPr>
          <p:cNvPr id="305" name="Group 305"/>
          <p:cNvGrpSpPr/>
          <p:nvPr/>
        </p:nvGrpSpPr>
        <p:grpSpPr>
          <a:xfrm>
            <a:off x="1571625" y="3217514"/>
            <a:ext cx="848802" cy="302195"/>
            <a:chOff x="0" y="0"/>
            <a:chExt cx="1534088" cy="483511"/>
          </a:xfrm>
        </p:grpSpPr>
        <p:grpSp>
          <p:nvGrpSpPr>
            <p:cNvPr id="303" name="Group 303"/>
            <p:cNvGrpSpPr/>
            <p:nvPr/>
          </p:nvGrpSpPr>
          <p:grpSpPr>
            <a:xfrm>
              <a:off x="718553" y="-1"/>
              <a:ext cx="815536" cy="483513"/>
              <a:chOff x="0" y="0"/>
              <a:chExt cx="815535" cy="483511"/>
            </a:xfrm>
          </p:grpSpPr>
          <p:sp>
            <p:nvSpPr>
              <p:cNvPr id="267" name="Shape 267"/>
              <p:cNvSpPr/>
              <p:nvPr/>
            </p:nvSpPr>
            <p:spPr>
              <a:xfrm>
                <a:off x="0" y="-1"/>
                <a:ext cx="399121" cy="41620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803"/>
                    </a:lnTo>
                    <a:lnTo>
                      <a:pt x="21456" y="482"/>
                    </a:lnTo>
                    <a:lnTo>
                      <a:pt x="21168" y="241"/>
                    </a:lnTo>
                    <a:lnTo>
                      <a:pt x="20736" y="80"/>
                    </a:lnTo>
                    <a:lnTo>
                      <a:pt x="20520" y="40"/>
                    </a:lnTo>
                    <a:lnTo>
                      <a:pt x="20232" y="0"/>
                    </a:lnTo>
                    <a:lnTo>
                      <a:pt x="1296" y="0"/>
                    </a:lnTo>
                    <a:lnTo>
                      <a:pt x="1008" y="40"/>
                    </a:lnTo>
                    <a:lnTo>
                      <a:pt x="792" y="80"/>
                    </a:lnTo>
                    <a:lnTo>
                      <a:pt x="360" y="241"/>
                    </a:lnTo>
                    <a:lnTo>
                      <a:pt x="72" y="482"/>
                    </a:lnTo>
                    <a:lnTo>
                      <a:pt x="0" y="642"/>
                    </a:lnTo>
                    <a:lnTo>
                      <a:pt x="0" y="21600"/>
                    </a:lnTo>
                    <a:lnTo>
                      <a:pt x="21600" y="21600"/>
                    </a:lnTo>
                    <a:close/>
                  </a:path>
                </a:pathLst>
              </a:custGeom>
              <a:solidFill>
                <a:srgbClr val="F05038"/>
              </a:solidFill>
              <a:ln w="12700" cap="flat">
                <a:noFill/>
                <a:miter lim="400000"/>
              </a:ln>
              <a:effectLst/>
            </p:spPr>
            <p:txBody>
              <a:bodyPr wrap="square" lIns="0" tIns="0" rIns="0" bIns="0" numCol="1" anchor="t">
                <a:noAutofit/>
              </a:bodyPr>
              <a:lstStyle/>
              <a:p>
                <a:pPr lvl="0">
                  <a:defRPr sz="2800"/>
                </a:pPr>
                <a:endParaRPr sz="1750"/>
              </a:p>
            </p:txBody>
          </p:sp>
          <p:sp>
            <p:nvSpPr>
              <p:cNvPr id="268" name="Shape 268"/>
              <p:cNvSpPr/>
              <p:nvPr/>
            </p:nvSpPr>
            <p:spPr>
              <a:xfrm>
                <a:off x="0" y="425490"/>
                <a:ext cx="399121" cy="580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92"/>
                    </a:lnTo>
                    <a:lnTo>
                      <a:pt x="72" y="18144"/>
                    </a:lnTo>
                    <a:lnTo>
                      <a:pt x="360" y="19872"/>
                    </a:lnTo>
                    <a:lnTo>
                      <a:pt x="792" y="21024"/>
                    </a:lnTo>
                    <a:lnTo>
                      <a:pt x="1008" y="21312"/>
                    </a:lnTo>
                    <a:lnTo>
                      <a:pt x="1296" y="21600"/>
                    </a:lnTo>
                    <a:lnTo>
                      <a:pt x="20232" y="21600"/>
                    </a:lnTo>
                    <a:lnTo>
                      <a:pt x="20520" y="21312"/>
                    </a:lnTo>
                    <a:lnTo>
                      <a:pt x="20736" y="21024"/>
                    </a:lnTo>
                    <a:lnTo>
                      <a:pt x="21168" y="19872"/>
                    </a:lnTo>
                    <a:lnTo>
                      <a:pt x="21456" y="18144"/>
                    </a:lnTo>
                    <a:lnTo>
                      <a:pt x="21600" y="15840"/>
                    </a:lnTo>
                    <a:lnTo>
                      <a:pt x="21600" y="0"/>
                    </a:lnTo>
                    <a:lnTo>
                      <a:pt x="0" y="0"/>
                    </a:lnTo>
                    <a:close/>
                  </a:path>
                </a:pathLst>
              </a:custGeom>
              <a:solidFill>
                <a:srgbClr val="F05038"/>
              </a:solidFill>
              <a:ln w="12700" cap="flat">
                <a:noFill/>
                <a:miter lim="400000"/>
              </a:ln>
              <a:effectLst/>
            </p:spPr>
            <p:txBody>
              <a:bodyPr wrap="square" lIns="0" tIns="0" rIns="0" bIns="0" numCol="1" anchor="t">
                <a:noAutofit/>
              </a:bodyPr>
              <a:lstStyle/>
              <a:p>
                <a:pPr lvl="0">
                  <a:defRPr sz="2800"/>
                </a:pPr>
                <a:endParaRPr sz="1750"/>
              </a:p>
            </p:txBody>
          </p:sp>
          <p:sp>
            <p:nvSpPr>
              <p:cNvPr id="269" name="Shape 269"/>
              <p:cNvSpPr/>
              <p:nvPr/>
            </p:nvSpPr>
            <p:spPr>
              <a:xfrm>
                <a:off x="176943" y="437094"/>
                <a:ext cx="43904" cy="25530"/>
              </a:xfrm>
              <a:custGeom>
                <a:avLst/>
                <a:gdLst/>
                <a:ahLst/>
                <a:cxnLst>
                  <a:cxn ang="0">
                    <a:pos x="wd2" y="hd2"/>
                  </a:cxn>
                  <a:cxn ang="5400000">
                    <a:pos x="wd2" y="hd2"/>
                  </a:cxn>
                  <a:cxn ang="10800000">
                    <a:pos x="wd2" y="hd2"/>
                  </a:cxn>
                  <a:cxn ang="16200000">
                    <a:pos x="wd2" y="hd2"/>
                  </a:cxn>
                </a:cxnLst>
                <a:rect l="0" t="0" r="r" b="b"/>
                <a:pathLst>
                  <a:path w="21600" h="21600" extrusionOk="0">
                    <a:moveTo>
                      <a:pt x="21600" y="10473"/>
                    </a:moveTo>
                    <a:lnTo>
                      <a:pt x="20945" y="13091"/>
                    </a:lnTo>
                    <a:lnTo>
                      <a:pt x="20945" y="15055"/>
                    </a:lnTo>
                    <a:lnTo>
                      <a:pt x="19636" y="17018"/>
                    </a:lnTo>
                    <a:lnTo>
                      <a:pt x="17018" y="19636"/>
                    </a:lnTo>
                    <a:lnTo>
                      <a:pt x="11127" y="21600"/>
                    </a:lnTo>
                    <a:lnTo>
                      <a:pt x="8509" y="20945"/>
                    </a:lnTo>
                    <a:lnTo>
                      <a:pt x="4582" y="19636"/>
                    </a:lnTo>
                    <a:lnTo>
                      <a:pt x="1964" y="17018"/>
                    </a:lnTo>
                    <a:lnTo>
                      <a:pt x="655" y="13091"/>
                    </a:lnTo>
                    <a:lnTo>
                      <a:pt x="0" y="10473"/>
                    </a:lnTo>
                    <a:lnTo>
                      <a:pt x="1964" y="4582"/>
                    </a:lnTo>
                    <a:lnTo>
                      <a:pt x="4582" y="1964"/>
                    </a:lnTo>
                    <a:lnTo>
                      <a:pt x="6545" y="655"/>
                    </a:lnTo>
                    <a:lnTo>
                      <a:pt x="8509" y="0"/>
                    </a:lnTo>
                    <a:lnTo>
                      <a:pt x="13091" y="0"/>
                    </a:lnTo>
                    <a:lnTo>
                      <a:pt x="15055" y="655"/>
                    </a:lnTo>
                    <a:lnTo>
                      <a:pt x="17018" y="1964"/>
                    </a:lnTo>
                    <a:lnTo>
                      <a:pt x="19636" y="4582"/>
                    </a:lnTo>
                    <a:lnTo>
                      <a:pt x="20945" y="6545"/>
                    </a:lnTo>
                    <a:lnTo>
                      <a:pt x="20945" y="8509"/>
                    </a:lnTo>
                    <a:lnTo>
                      <a:pt x="21600" y="10473"/>
                    </a:lnTo>
                    <a:close/>
                  </a:path>
                </a:pathLst>
              </a:custGeom>
              <a:solidFill>
                <a:srgbClr val="FFFFFF"/>
              </a:solidFill>
              <a:ln w="12700" cap="flat">
                <a:noFill/>
                <a:miter lim="400000"/>
              </a:ln>
              <a:effectLst/>
            </p:spPr>
            <p:txBody>
              <a:bodyPr wrap="square" lIns="0" tIns="0" rIns="0" bIns="0" numCol="1" anchor="t">
                <a:noAutofit/>
              </a:bodyPr>
              <a:lstStyle/>
              <a:p>
                <a:pPr lvl="0">
                  <a:defRPr sz="2800"/>
                </a:pPr>
                <a:endParaRPr sz="1750"/>
              </a:p>
            </p:txBody>
          </p:sp>
          <p:sp>
            <p:nvSpPr>
              <p:cNvPr id="270" name="Shape 270"/>
              <p:cNvSpPr/>
              <p:nvPr/>
            </p:nvSpPr>
            <p:spPr>
              <a:xfrm>
                <a:off x="33260" y="38680"/>
                <a:ext cx="333930" cy="41002"/>
              </a:xfrm>
              <a:prstGeom prst="rect">
                <a:avLst/>
              </a:prstGeom>
              <a:solidFill>
                <a:srgbClr val="FFFFFF"/>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71" name="Shape 271"/>
              <p:cNvSpPr/>
              <p:nvPr/>
            </p:nvSpPr>
            <p:spPr>
              <a:xfrm>
                <a:off x="33260" y="88966"/>
                <a:ext cx="333930" cy="41001"/>
              </a:xfrm>
              <a:prstGeom prst="rect">
                <a:avLst/>
              </a:prstGeom>
              <a:solidFill>
                <a:srgbClr val="FFFFFF"/>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72" name="Shape 272"/>
              <p:cNvSpPr/>
              <p:nvPr/>
            </p:nvSpPr>
            <p:spPr>
              <a:xfrm>
                <a:off x="33260" y="138477"/>
                <a:ext cx="333930" cy="41002"/>
              </a:xfrm>
              <a:prstGeom prst="rect">
                <a:avLst/>
              </a:prstGeom>
              <a:solidFill>
                <a:srgbClr val="FFFFFF"/>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73" name="Shape 273"/>
              <p:cNvSpPr/>
              <p:nvPr/>
            </p:nvSpPr>
            <p:spPr>
              <a:xfrm>
                <a:off x="33260" y="190310"/>
                <a:ext cx="333930" cy="41002"/>
              </a:xfrm>
              <a:prstGeom prst="rect">
                <a:avLst/>
              </a:prstGeom>
              <a:solidFill>
                <a:srgbClr val="FFFFFF"/>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74" name="Shape 274"/>
              <p:cNvSpPr/>
              <p:nvPr/>
            </p:nvSpPr>
            <p:spPr>
              <a:xfrm>
                <a:off x="33260" y="243689"/>
                <a:ext cx="333930" cy="41002"/>
              </a:xfrm>
              <a:prstGeom prst="rect">
                <a:avLst/>
              </a:prstGeom>
              <a:solidFill>
                <a:srgbClr val="FFFFFF"/>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75" name="Shape 275"/>
              <p:cNvSpPr/>
              <p:nvPr/>
            </p:nvSpPr>
            <p:spPr>
              <a:xfrm>
                <a:off x="70511" y="52606"/>
                <a:ext cx="125057" cy="11604"/>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76" name="Shape 276"/>
              <p:cNvSpPr/>
              <p:nvPr/>
            </p:nvSpPr>
            <p:spPr>
              <a:xfrm>
                <a:off x="298009" y="50285"/>
                <a:ext cx="35920" cy="17793"/>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77" name="Shape 277"/>
              <p:cNvSpPr/>
              <p:nvPr/>
            </p:nvSpPr>
            <p:spPr>
              <a:xfrm>
                <a:off x="70511" y="102891"/>
                <a:ext cx="125057" cy="12377"/>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78" name="Shape 278"/>
              <p:cNvSpPr/>
              <p:nvPr/>
            </p:nvSpPr>
            <p:spPr>
              <a:xfrm>
                <a:off x="298009" y="101344"/>
                <a:ext cx="35920" cy="17020"/>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79" name="Shape 279"/>
              <p:cNvSpPr/>
              <p:nvPr/>
            </p:nvSpPr>
            <p:spPr>
              <a:xfrm>
                <a:off x="70511" y="152402"/>
                <a:ext cx="125057" cy="11605"/>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80" name="Shape 280"/>
              <p:cNvSpPr/>
              <p:nvPr/>
            </p:nvSpPr>
            <p:spPr>
              <a:xfrm>
                <a:off x="298009" y="150081"/>
                <a:ext cx="35920" cy="17794"/>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81" name="Shape 281"/>
              <p:cNvSpPr/>
              <p:nvPr/>
            </p:nvSpPr>
            <p:spPr>
              <a:xfrm>
                <a:off x="70511" y="204235"/>
                <a:ext cx="125057" cy="11604"/>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82" name="Shape 282"/>
              <p:cNvSpPr/>
              <p:nvPr/>
            </p:nvSpPr>
            <p:spPr>
              <a:xfrm>
                <a:off x="298009" y="201914"/>
                <a:ext cx="35920" cy="17020"/>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83" name="Shape 283"/>
              <p:cNvSpPr/>
              <p:nvPr/>
            </p:nvSpPr>
            <p:spPr>
              <a:xfrm>
                <a:off x="70511" y="257614"/>
                <a:ext cx="125057" cy="12378"/>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84" name="Shape 284"/>
              <p:cNvSpPr/>
              <p:nvPr/>
            </p:nvSpPr>
            <p:spPr>
              <a:xfrm>
                <a:off x="298009" y="256067"/>
                <a:ext cx="35920" cy="17021"/>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85" name="Shape 285"/>
              <p:cNvSpPr/>
              <p:nvPr/>
            </p:nvSpPr>
            <p:spPr>
              <a:xfrm>
                <a:off x="416415" y="-1"/>
                <a:ext cx="399121" cy="41620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642"/>
                    </a:lnTo>
                    <a:lnTo>
                      <a:pt x="21456" y="482"/>
                    </a:lnTo>
                    <a:lnTo>
                      <a:pt x="21384" y="361"/>
                    </a:lnTo>
                    <a:lnTo>
                      <a:pt x="21024" y="161"/>
                    </a:lnTo>
                    <a:lnTo>
                      <a:pt x="20736" y="80"/>
                    </a:lnTo>
                    <a:lnTo>
                      <a:pt x="20520" y="40"/>
                    </a:lnTo>
                    <a:lnTo>
                      <a:pt x="20232" y="0"/>
                    </a:lnTo>
                    <a:lnTo>
                      <a:pt x="1368" y="0"/>
                    </a:lnTo>
                    <a:lnTo>
                      <a:pt x="792" y="80"/>
                    </a:lnTo>
                    <a:lnTo>
                      <a:pt x="360" y="241"/>
                    </a:lnTo>
                    <a:lnTo>
                      <a:pt x="72" y="482"/>
                    </a:lnTo>
                    <a:lnTo>
                      <a:pt x="0" y="642"/>
                    </a:lnTo>
                    <a:lnTo>
                      <a:pt x="0" y="21600"/>
                    </a:lnTo>
                    <a:lnTo>
                      <a:pt x="21600" y="21600"/>
                    </a:lnTo>
                    <a:close/>
                  </a:path>
                </a:pathLst>
              </a:custGeom>
              <a:solidFill>
                <a:srgbClr val="F05038"/>
              </a:solidFill>
              <a:ln w="12700" cap="flat">
                <a:noFill/>
                <a:miter lim="400000"/>
              </a:ln>
              <a:effectLst/>
            </p:spPr>
            <p:txBody>
              <a:bodyPr wrap="square" lIns="0" tIns="0" rIns="0" bIns="0" numCol="1" anchor="t">
                <a:noAutofit/>
              </a:bodyPr>
              <a:lstStyle/>
              <a:p>
                <a:pPr lvl="0">
                  <a:defRPr sz="2800"/>
                </a:pPr>
                <a:endParaRPr sz="1750"/>
              </a:p>
            </p:txBody>
          </p:sp>
          <p:sp>
            <p:nvSpPr>
              <p:cNvPr id="286" name="Shape 286"/>
              <p:cNvSpPr/>
              <p:nvPr/>
            </p:nvSpPr>
            <p:spPr>
              <a:xfrm>
                <a:off x="416415" y="425490"/>
                <a:ext cx="399121" cy="580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92"/>
                    </a:lnTo>
                    <a:lnTo>
                      <a:pt x="72" y="18144"/>
                    </a:lnTo>
                    <a:lnTo>
                      <a:pt x="360" y="19872"/>
                    </a:lnTo>
                    <a:lnTo>
                      <a:pt x="792" y="21024"/>
                    </a:lnTo>
                    <a:lnTo>
                      <a:pt x="1368" y="21600"/>
                    </a:lnTo>
                    <a:lnTo>
                      <a:pt x="20232" y="21600"/>
                    </a:lnTo>
                    <a:lnTo>
                      <a:pt x="20520" y="21312"/>
                    </a:lnTo>
                    <a:lnTo>
                      <a:pt x="20736" y="21024"/>
                    </a:lnTo>
                    <a:lnTo>
                      <a:pt x="21024" y="20448"/>
                    </a:lnTo>
                    <a:lnTo>
                      <a:pt x="21384" y="19008"/>
                    </a:lnTo>
                    <a:lnTo>
                      <a:pt x="21456" y="18144"/>
                    </a:lnTo>
                    <a:lnTo>
                      <a:pt x="21600" y="16992"/>
                    </a:lnTo>
                    <a:lnTo>
                      <a:pt x="21600" y="0"/>
                    </a:lnTo>
                    <a:lnTo>
                      <a:pt x="0" y="0"/>
                    </a:lnTo>
                    <a:close/>
                  </a:path>
                </a:pathLst>
              </a:custGeom>
              <a:solidFill>
                <a:srgbClr val="F05038"/>
              </a:solidFill>
              <a:ln w="12700" cap="flat">
                <a:noFill/>
                <a:miter lim="400000"/>
              </a:ln>
              <a:effectLst/>
            </p:spPr>
            <p:txBody>
              <a:bodyPr wrap="square" lIns="0" tIns="0" rIns="0" bIns="0" numCol="1" anchor="t">
                <a:noAutofit/>
              </a:bodyPr>
              <a:lstStyle/>
              <a:p>
                <a:pPr lvl="0">
                  <a:defRPr sz="2800"/>
                </a:pPr>
                <a:endParaRPr sz="1750"/>
              </a:p>
            </p:txBody>
          </p:sp>
          <p:sp>
            <p:nvSpPr>
              <p:cNvPr id="287" name="Shape 287"/>
              <p:cNvSpPr/>
              <p:nvPr/>
            </p:nvSpPr>
            <p:spPr>
              <a:xfrm>
                <a:off x="594688" y="437094"/>
                <a:ext cx="42574" cy="25530"/>
              </a:xfrm>
              <a:custGeom>
                <a:avLst/>
                <a:gdLst/>
                <a:ahLst/>
                <a:cxnLst>
                  <a:cxn ang="0">
                    <a:pos x="wd2" y="hd2"/>
                  </a:cxn>
                  <a:cxn ang="5400000">
                    <a:pos x="wd2" y="hd2"/>
                  </a:cxn>
                  <a:cxn ang="10800000">
                    <a:pos x="wd2" y="hd2"/>
                  </a:cxn>
                  <a:cxn ang="16200000">
                    <a:pos x="wd2" y="hd2"/>
                  </a:cxn>
                </a:cxnLst>
                <a:rect l="0" t="0" r="r" b="b"/>
                <a:pathLst>
                  <a:path w="21600" h="21600" extrusionOk="0">
                    <a:moveTo>
                      <a:pt x="21600" y="10473"/>
                    </a:moveTo>
                    <a:lnTo>
                      <a:pt x="21600" y="13091"/>
                    </a:lnTo>
                    <a:lnTo>
                      <a:pt x="20925" y="15055"/>
                    </a:lnTo>
                    <a:lnTo>
                      <a:pt x="19575" y="17018"/>
                    </a:lnTo>
                    <a:lnTo>
                      <a:pt x="16875" y="19636"/>
                    </a:lnTo>
                    <a:lnTo>
                      <a:pt x="10800" y="21600"/>
                    </a:lnTo>
                    <a:lnTo>
                      <a:pt x="4725" y="19636"/>
                    </a:lnTo>
                    <a:lnTo>
                      <a:pt x="2700" y="18327"/>
                    </a:lnTo>
                    <a:lnTo>
                      <a:pt x="1350" y="17018"/>
                    </a:lnTo>
                    <a:lnTo>
                      <a:pt x="0" y="13091"/>
                    </a:lnTo>
                    <a:lnTo>
                      <a:pt x="0" y="8509"/>
                    </a:lnTo>
                    <a:lnTo>
                      <a:pt x="1350" y="4582"/>
                    </a:lnTo>
                    <a:lnTo>
                      <a:pt x="2700" y="3273"/>
                    </a:lnTo>
                    <a:lnTo>
                      <a:pt x="6750" y="655"/>
                    </a:lnTo>
                    <a:lnTo>
                      <a:pt x="8775" y="0"/>
                    </a:lnTo>
                    <a:lnTo>
                      <a:pt x="12825" y="0"/>
                    </a:lnTo>
                    <a:lnTo>
                      <a:pt x="14850" y="655"/>
                    </a:lnTo>
                    <a:lnTo>
                      <a:pt x="16875" y="1964"/>
                    </a:lnTo>
                    <a:lnTo>
                      <a:pt x="19575" y="4582"/>
                    </a:lnTo>
                    <a:lnTo>
                      <a:pt x="20925" y="6545"/>
                    </a:lnTo>
                    <a:lnTo>
                      <a:pt x="21600" y="8509"/>
                    </a:lnTo>
                    <a:lnTo>
                      <a:pt x="21600" y="10473"/>
                    </a:lnTo>
                    <a:close/>
                  </a:path>
                </a:pathLst>
              </a:custGeom>
              <a:solidFill>
                <a:srgbClr val="FFFFFF"/>
              </a:solidFill>
              <a:ln w="12700" cap="flat">
                <a:noFill/>
                <a:miter lim="400000"/>
              </a:ln>
              <a:effectLst/>
            </p:spPr>
            <p:txBody>
              <a:bodyPr wrap="square" lIns="0" tIns="0" rIns="0" bIns="0" numCol="1" anchor="t">
                <a:noAutofit/>
              </a:bodyPr>
              <a:lstStyle/>
              <a:p>
                <a:pPr lvl="0">
                  <a:defRPr sz="2800"/>
                </a:pPr>
                <a:endParaRPr sz="1750"/>
              </a:p>
            </p:txBody>
          </p:sp>
          <p:sp>
            <p:nvSpPr>
              <p:cNvPr id="288" name="Shape 288"/>
              <p:cNvSpPr/>
              <p:nvPr/>
            </p:nvSpPr>
            <p:spPr>
              <a:xfrm>
                <a:off x="449675" y="38680"/>
                <a:ext cx="335261" cy="41002"/>
              </a:xfrm>
              <a:prstGeom prst="rect">
                <a:avLst/>
              </a:prstGeom>
              <a:solidFill>
                <a:srgbClr val="FFFFFF"/>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89" name="Shape 289"/>
              <p:cNvSpPr/>
              <p:nvPr/>
            </p:nvSpPr>
            <p:spPr>
              <a:xfrm>
                <a:off x="449675" y="88966"/>
                <a:ext cx="335261" cy="41001"/>
              </a:xfrm>
              <a:prstGeom prst="rect">
                <a:avLst/>
              </a:prstGeom>
              <a:solidFill>
                <a:srgbClr val="FFFFFF"/>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90" name="Shape 290"/>
              <p:cNvSpPr/>
              <p:nvPr/>
            </p:nvSpPr>
            <p:spPr>
              <a:xfrm>
                <a:off x="449675" y="138477"/>
                <a:ext cx="335261" cy="41002"/>
              </a:xfrm>
              <a:prstGeom prst="rect">
                <a:avLst/>
              </a:prstGeom>
              <a:solidFill>
                <a:srgbClr val="FFFFFF"/>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91" name="Shape 291"/>
              <p:cNvSpPr/>
              <p:nvPr/>
            </p:nvSpPr>
            <p:spPr>
              <a:xfrm>
                <a:off x="449675" y="190310"/>
                <a:ext cx="335261" cy="41002"/>
              </a:xfrm>
              <a:prstGeom prst="rect">
                <a:avLst/>
              </a:prstGeom>
              <a:solidFill>
                <a:srgbClr val="FFFFFF"/>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92" name="Shape 292"/>
              <p:cNvSpPr/>
              <p:nvPr/>
            </p:nvSpPr>
            <p:spPr>
              <a:xfrm>
                <a:off x="449675" y="243689"/>
                <a:ext cx="335261" cy="41002"/>
              </a:xfrm>
              <a:prstGeom prst="rect">
                <a:avLst/>
              </a:prstGeom>
              <a:solidFill>
                <a:srgbClr val="FFFFFF"/>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93" name="Shape 293"/>
              <p:cNvSpPr/>
              <p:nvPr/>
            </p:nvSpPr>
            <p:spPr>
              <a:xfrm>
                <a:off x="486926" y="52606"/>
                <a:ext cx="125057" cy="11604"/>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94" name="Shape 294"/>
              <p:cNvSpPr/>
              <p:nvPr/>
            </p:nvSpPr>
            <p:spPr>
              <a:xfrm>
                <a:off x="714424" y="50285"/>
                <a:ext cx="37252" cy="17793"/>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95" name="Shape 295"/>
              <p:cNvSpPr/>
              <p:nvPr/>
            </p:nvSpPr>
            <p:spPr>
              <a:xfrm>
                <a:off x="486926" y="102891"/>
                <a:ext cx="125057" cy="12377"/>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96" name="Shape 296"/>
              <p:cNvSpPr/>
              <p:nvPr/>
            </p:nvSpPr>
            <p:spPr>
              <a:xfrm>
                <a:off x="714424" y="101344"/>
                <a:ext cx="37252" cy="17020"/>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97" name="Shape 297"/>
              <p:cNvSpPr/>
              <p:nvPr/>
            </p:nvSpPr>
            <p:spPr>
              <a:xfrm>
                <a:off x="486926" y="152402"/>
                <a:ext cx="125057" cy="11605"/>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98" name="Shape 298"/>
              <p:cNvSpPr/>
              <p:nvPr/>
            </p:nvSpPr>
            <p:spPr>
              <a:xfrm>
                <a:off x="714424" y="150081"/>
                <a:ext cx="37252" cy="17794"/>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299" name="Shape 299"/>
              <p:cNvSpPr/>
              <p:nvPr/>
            </p:nvSpPr>
            <p:spPr>
              <a:xfrm>
                <a:off x="486926" y="204235"/>
                <a:ext cx="125057" cy="11604"/>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300" name="Shape 300"/>
              <p:cNvSpPr/>
              <p:nvPr/>
            </p:nvSpPr>
            <p:spPr>
              <a:xfrm>
                <a:off x="714424" y="201914"/>
                <a:ext cx="37252" cy="17020"/>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301" name="Shape 301"/>
              <p:cNvSpPr/>
              <p:nvPr/>
            </p:nvSpPr>
            <p:spPr>
              <a:xfrm>
                <a:off x="486926" y="257614"/>
                <a:ext cx="125057" cy="12378"/>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sp>
            <p:nvSpPr>
              <p:cNvPr id="302" name="Shape 302"/>
              <p:cNvSpPr/>
              <p:nvPr/>
            </p:nvSpPr>
            <p:spPr>
              <a:xfrm>
                <a:off x="714424" y="256067"/>
                <a:ext cx="37252" cy="17021"/>
              </a:xfrm>
              <a:prstGeom prst="rect">
                <a:avLst/>
              </a:prstGeom>
              <a:solidFill>
                <a:srgbClr val="F05038"/>
              </a:solidFill>
              <a:ln w="12700" cap="flat">
                <a:noFill/>
                <a:miter lim="400000"/>
              </a:ln>
              <a:effectLst/>
            </p:spPr>
            <p:txBody>
              <a:bodyPr wrap="square" lIns="0" tIns="0" rIns="0" bIns="0" numCol="1" anchor="t">
                <a:noAutofit/>
              </a:bodyPr>
              <a:lstStyle/>
              <a:p>
                <a:pPr lvl="0">
                  <a:defRPr sz="700" u="sng">
                    <a:latin typeface="Arial"/>
                    <a:ea typeface="Arial"/>
                    <a:cs typeface="Arial"/>
                    <a:sym typeface="Arial"/>
                  </a:defRPr>
                </a:pPr>
                <a:endParaRPr sz="438"/>
              </a:p>
            </p:txBody>
          </p:sp>
        </p:grpSp>
        <p:pic>
          <p:nvPicPr>
            <p:cNvPr id="304" name="image9.png" descr="Smartcloud_icon16"/>
            <p:cNvPicPr/>
            <p:nvPr/>
          </p:nvPicPr>
          <p:blipFill>
            <a:blip r:embed="rId8">
              <a:extLst/>
            </a:blip>
            <a:stretch>
              <a:fillRect/>
            </a:stretch>
          </p:blipFill>
          <p:spPr>
            <a:xfrm>
              <a:off x="0" y="85097"/>
              <a:ext cx="595121" cy="359734"/>
            </a:xfrm>
            <a:prstGeom prst="rect">
              <a:avLst/>
            </a:prstGeom>
            <a:ln w="12700" cap="flat">
              <a:noFill/>
              <a:miter lim="400000"/>
            </a:ln>
            <a:effectLst/>
          </p:spPr>
        </p:pic>
      </p:grpSp>
      <p:grpSp>
        <p:nvGrpSpPr>
          <p:cNvPr id="308" name="Group 308"/>
          <p:cNvGrpSpPr/>
          <p:nvPr/>
        </p:nvGrpSpPr>
        <p:grpSpPr>
          <a:xfrm>
            <a:off x="3828807" y="2648499"/>
            <a:ext cx="279771" cy="952243"/>
            <a:chOff x="0" y="0"/>
            <a:chExt cx="447631" cy="1523586"/>
          </a:xfrm>
        </p:grpSpPr>
        <p:sp>
          <p:nvSpPr>
            <p:cNvPr id="306" name="Shape 306"/>
            <p:cNvSpPr/>
            <p:nvPr/>
          </p:nvSpPr>
          <p:spPr>
            <a:xfrm rot="5400000">
              <a:off x="-537978" y="537977"/>
              <a:ext cx="1523588" cy="447633"/>
            </a:xfrm>
            <a:prstGeom prst="leftRightArrow">
              <a:avLst>
                <a:gd name="adj1" fmla="val 69883"/>
                <a:gd name="adj2" fmla="val 55100"/>
              </a:avLst>
            </a:prstGeom>
            <a:solidFill>
              <a:srgbClr val="004877"/>
            </a:solidFill>
            <a:ln w="12700" cap="flat">
              <a:noFill/>
              <a:miter lim="400000"/>
            </a:ln>
            <a:effectLst/>
          </p:spPr>
          <p:txBody>
            <a:bodyPr wrap="square" lIns="0" tIns="0" rIns="0" bIns="0" numCol="1" anchor="ctr">
              <a:noAutofit/>
            </a:bodyPr>
            <a:lstStyle/>
            <a:p>
              <a:pPr lvl="0" algn="ctr">
                <a:defRPr sz="1600" b="1">
                  <a:solidFill>
                    <a:srgbClr val="FFFFFF"/>
                  </a:solidFill>
                </a:defRPr>
              </a:pPr>
              <a:endParaRPr sz="1000"/>
            </a:p>
          </p:txBody>
        </p:sp>
        <p:sp>
          <p:nvSpPr>
            <p:cNvPr id="307" name="Shape 307"/>
            <p:cNvSpPr/>
            <p:nvPr/>
          </p:nvSpPr>
          <p:spPr>
            <a:xfrm rot="5400000">
              <a:off x="-365614" y="587153"/>
              <a:ext cx="1178860" cy="34928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0819" tIns="40819" rIns="40819" bIns="40819" numCol="1" anchor="ctr">
              <a:noAutofit/>
            </a:bodyPr>
            <a:lstStyle>
              <a:lvl1pPr algn="ctr">
                <a:defRPr sz="1600">
                  <a:solidFill>
                    <a:srgbClr val="FFFFFF"/>
                  </a:solidFill>
                  <a:latin typeface="Helvetica Neue Medium"/>
                  <a:ea typeface="Helvetica Neue Medium"/>
                  <a:cs typeface="Helvetica Neue Medium"/>
                  <a:sym typeface="Helvetica Neue Medium"/>
                </a:defRPr>
              </a:lvl1pPr>
            </a:lstStyle>
            <a:p>
              <a:pPr lvl="0">
                <a:defRPr sz="1800">
                  <a:solidFill>
                    <a:srgbClr val="000000"/>
                  </a:solidFill>
                </a:defRPr>
              </a:pPr>
              <a:r>
                <a:rPr sz="1000"/>
                <a:t>SECURE</a:t>
              </a:r>
            </a:p>
          </p:txBody>
        </p:sp>
      </p:grpSp>
      <p:grpSp>
        <p:nvGrpSpPr>
          <p:cNvPr id="311" name="Group 311"/>
          <p:cNvGrpSpPr/>
          <p:nvPr/>
        </p:nvGrpSpPr>
        <p:grpSpPr>
          <a:xfrm>
            <a:off x="5875498" y="1093360"/>
            <a:ext cx="958806" cy="267966"/>
            <a:chOff x="0" y="484"/>
            <a:chExt cx="1534088" cy="428744"/>
          </a:xfrm>
        </p:grpSpPr>
        <p:sp>
          <p:nvSpPr>
            <p:cNvPr id="309" name="Shape 309"/>
            <p:cNvSpPr/>
            <p:nvPr/>
          </p:nvSpPr>
          <p:spPr>
            <a:xfrm>
              <a:off x="0" y="484"/>
              <a:ext cx="1534089" cy="428745"/>
            </a:xfrm>
            <a:prstGeom prst="leftRightArrow">
              <a:avLst>
                <a:gd name="adj1" fmla="val 69883"/>
                <a:gd name="adj2" fmla="val 55100"/>
              </a:avLst>
            </a:prstGeom>
            <a:solidFill>
              <a:srgbClr val="004877"/>
            </a:solidFill>
            <a:ln w="12700" cap="flat">
              <a:noFill/>
              <a:miter lim="400000"/>
            </a:ln>
            <a:effectLst/>
          </p:spPr>
          <p:txBody>
            <a:bodyPr wrap="square" lIns="0" tIns="0" rIns="0" bIns="0" numCol="1" anchor="ctr">
              <a:noAutofit/>
            </a:bodyPr>
            <a:lstStyle/>
            <a:p>
              <a:pPr lvl="0" algn="ctr">
                <a:defRPr sz="1600" b="1">
                  <a:solidFill>
                    <a:srgbClr val="FFFFFF"/>
                  </a:solidFill>
                </a:defRPr>
              </a:pPr>
              <a:endParaRPr sz="1000"/>
            </a:p>
          </p:txBody>
        </p:sp>
        <p:sp>
          <p:nvSpPr>
            <p:cNvPr id="310" name="Shape 310"/>
            <p:cNvSpPr/>
            <p:nvPr/>
          </p:nvSpPr>
          <p:spPr>
            <a:xfrm>
              <a:off x="165089" y="3405"/>
              <a:ext cx="1203910" cy="42290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0819" tIns="40819" rIns="40819" bIns="40819" numCol="1" anchor="ctr">
              <a:noAutofit/>
            </a:bodyPr>
            <a:lstStyle>
              <a:lvl1pPr algn="ctr">
                <a:defRPr sz="1600">
                  <a:solidFill>
                    <a:srgbClr val="FFFFFF"/>
                  </a:solidFill>
                  <a:latin typeface="Helvetica Neue Medium"/>
                  <a:ea typeface="Helvetica Neue Medium"/>
                  <a:cs typeface="Helvetica Neue Medium"/>
                  <a:sym typeface="Helvetica Neue Medium"/>
                </a:defRPr>
              </a:lvl1pPr>
            </a:lstStyle>
            <a:p>
              <a:pPr lvl="0">
                <a:defRPr sz="1800">
                  <a:solidFill>
                    <a:srgbClr val="000000"/>
                  </a:solidFill>
                </a:defRPr>
              </a:pPr>
              <a:r>
                <a:rPr sz="1000"/>
                <a:t>SECURE</a:t>
              </a:r>
            </a:p>
          </p:txBody>
        </p:sp>
      </p:grpSp>
      <p:grpSp>
        <p:nvGrpSpPr>
          <p:cNvPr id="317" name="Group 317"/>
          <p:cNvGrpSpPr/>
          <p:nvPr/>
        </p:nvGrpSpPr>
        <p:grpSpPr>
          <a:xfrm>
            <a:off x="1366386" y="794270"/>
            <a:ext cx="3725131" cy="443098"/>
            <a:chOff x="0" y="0"/>
            <a:chExt cx="5960208" cy="708955"/>
          </a:xfrm>
        </p:grpSpPr>
        <p:grpSp>
          <p:nvGrpSpPr>
            <p:cNvPr id="315" name="Group 315"/>
            <p:cNvGrpSpPr/>
            <p:nvPr/>
          </p:nvGrpSpPr>
          <p:grpSpPr>
            <a:xfrm>
              <a:off x="0" y="0"/>
              <a:ext cx="1357860" cy="708955"/>
              <a:chOff x="0" y="0"/>
              <a:chExt cx="1357859" cy="708954"/>
            </a:xfrm>
          </p:grpSpPr>
          <p:pic>
            <p:nvPicPr>
              <p:cNvPr id="313" name="image25.png"/>
              <p:cNvPicPr/>
              <p:nvPr/>
            </p:nvPicPr>
            <p:blipFill>
              <a:blip r:embed="rId9">
                <a:extLst/>
              </a:blip>
              <a:stretch>
                <a:fillRect/>
              </a:stretch>
            </p:blipFill>
            <p:spPr>
              <a:xfrm>
                <a:off x="0" y="0"/>
                <a:ext cx="1357860" cy="708955"/>
              </a:xfrm>
              <a:prstGeom prst="rect">
                <a:avLst/>
              </a:prstGeom>
              <a:ln w="12700" cap="flat">
                <a:noFill/>
                <a:miter lim="400000"/>
              </a:ln>
              <a:effectLst/>
            </p:spPr>
          </p:pic>
          <p:pic>
            <p:nvPicPr>
              <p:cNvPr id="314" name="image26.png"/>
              <p:cNvPicPr/>
              <p:nvPr/>
            </p:nvPicPr>
            <p:blipFill>
              <a:blip r:embed="rId10">
                <a:extLst/>
              </a:blip>
              <a:stretch>
                <a:fillRect/>
              </a:stretch>
            </p:blipFill>
            <p:spPr>
              <a:xfrm>
                <a:off x="179716" y="263462"/>
                <a:ext cx="535158" cy="282625"/>
              </a:xfrm>
              <a:prstGeom prst="rect">
                <a:avLst/>
              </a:prstGeom>
              <a:ln w="12700" cap="flat">
                <a:noFill/>
                <a:miter lim="400000"/>
              </a:ln>
              <a:effectLst/>
            </p:spPr>
          </p:pic>
        </p:grpSp>
        <p:sp>
          <p:nvSpPr>
            <p:cNvPr id="316" name="Shape 316"/>
            <p:cNvSpPr/>
            <p:nvPr/>
          </p:nvSpPr>
          <p:spPr>
            <a:xfrm>
              <a:off x="1413228" y="91689"/>
              <a:ext cx="4546980" cy="5232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8574" tIns="28574" rIns="28574" bIns="28574" numCol="1" anchor="t">
              <a:spAutoFit/>
            </a:bodyPr>
            <a:lstStyle>
              <a:lvl1pPr algn="ctr">
                <a:defRPr sz="2800">
                  <a:solidFill>
                    <a:srgbClr val="1F497D"/>
                  </a:solidFill>
                  <a:latin typeface="Helvetica Neue Light"/>
                  <a:ea typeface="Helvetica Neue Light"/>
                  <a:cs typeface="Helvetica Neue Light"/>
                  <a:sym typeface="Helvetica Neue Light"/>
                </a:defRPr>
              </a:lvl1pPr>
            </a:lstStyle>
            <a:p>
              <a:pPr lvl="0">
                <a:defRPr sz="1800">
                  <a:solidFill>
                    <a:srgbClr val="000000"/>
                  </a:solidFill>
                </a:defRPr>
              </a:pPr>
              <a:r>
                <a:rPr sz="1750"/>
                <a:t>Dedicated off-premise cloud</a:t>
              </a:r>
            </a:p>
          </p:txBody>
        </p:sp>
      </p:grpSp>
      <p:sp>
        <p:nvSpPr>
          <p:cNvPr id="318" name="Shape 318"/>
          <p:cNvSpPr/>
          <p:nvPr/>
        </p:nvSpPr>
        <p:spPr>
          <a:xfrm>
            <a:off x="6048375" y="3095625"/>
            <a:ext cx="3095625" cy="115416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lvl="0">
              <a:defRPr sz="1800"/>
            </a:pPr>
            <a:r>
              <a:rPr sz="1500">
                <a:solidFill>
                  <a:srgbClr val="0033CC"/>
                </a:solidFill>
                <a:latin typeface="Helvetica Neue Light"/>
                <a:ea typeface="Helvetica Neue Light"/>
                <a:cs typeface="Helvetica Neue Light"/>
                <a:sym typeface="Helvetica Neue Light"/>
              </a:rPr>
              <a:t>In the journey to a digital transformation that fuels innovation and agility, key enterprise </a:t>
            </a:r>
          </a:p>
          <a:p>
            <a:pPr lvl="0">
              <a:defRPr sz="1800"/>
            </a:pPr>
            <a:r>
              <a:rPr sz="1500">
                <a:solidFill>
                  <a:srgbClr val="0033CC"/>
                </a:solidFill>
                <a:latin typeface="Helvetica Neue Light"/>
                <a:ea typeface="Helvetica Neue Light"/>
                <a:cs typeface="Helvetica Neue Light"/>
                <a:sym typeface="Helvetica Neue Light"/>
              </a:rPr>
              <a:t>concerns are integration, governance and management</a:t>
            </a:r>
          </a:p>
        </p:txBody>
      </p:sp>
      <p:sp>
        <p:nvSpPr>
          <p:cNvPr id="319" name="Shape 319"/>
          <p:cNvSpPr/>
          <p:nvPr/>
        </p:nvSpPr>
        <p:spPr>
          <a:xfrm>
            <a:off x="3579012" y="1404158"/>
            <a:ext cx="2580793" cy="286320"/>
          </a:xfrm>
          <a:prstGeom prst="roundRect">
            <a:avLst>
              <a:gd name="adj" fmla="val 41584"/>
            </a:avLst>
          </a:prstGeom>
          <a:solidFill>
            <a:srgbClr val="FFFFFF"/>
          </a:solidFill>
          <a:ln w="25400">
            <a:solidFill>
              <a:srgbClr val="4F81BD"/>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 val="1"/>
            </a:ext>
          </a:extLst>
        </p:spPr>
        <p:txBody>
          <a:bodyPr lIns="28574" rIns="28574" anchor="ctr"/>
          <a:lstStyle/>
          <a:p>
            <a:pPr lvl="0">
              <a:defRPr sz="1800"/>
            </a:pPr>
            <a:endParaRPr sz="1813"/>
          </a:p>
        </p:txBody>
      </p:sp>
      <p:sp>
        <p:nvSpPr>
          <p:cNvPr id="320" name="Shape 320"/>
          <p:cNvSpPr/>
          <p:nvPr/>
        </p:nvSpPr>
        <p:spPr>
          <a:xfrm>
            <a:off x="684318" y="1396221"/>
            <a:ext cx="2790440" cy="286320"/>
          </a:xfrm>
          <a:prstGeom prst="roundRect">
            <a:avLst>
              <a:gd name="adj" fmla="val 41584"/>
            </a:avLst>
          </a:prstGeom>
          <a:solidFill>
            <a:srgbClr val="FFFFFF"/>
          </a:solidFill>
          <a:ln w="25400">
            <a:solidFill>
              <a:srgbClr val="4F81BD"/>
            </a:solidFill>
          </a:ln>
          <a:effectLst>
            <a:outerShdw blurRad="38100" dist="23000" dir="5400000" rotWithShape="0">
              <a:srgbClr val="000000">
                <a:alpha val="35000"/>
              </a:srgbClr>
            </a:outerShdw>
          </a:effectLst>
        </p:spPr>
        <p:txBody>
          <a:bodyPr lIns="28574" rIns="28574" anchor="ctr"/>
          <a:lstStyle/>
          <a:p>
            <a:pPr lvl="0"/>
            <a:endParaRPr/>
          </a:p>
        </p:txBody>
      </p:sp>
      <p:sp>
        <p:nvSpPr>
          <p:cNvPr id="321" name="Shape 321"/>
          <p:cNvSpPr/>
          <p:nvPr/>
        </p:nvSpPr>
        <p:spPr>
          <a:xfrm>
            <a:off x="1463205" y="1417858"/>
            <a:ext cx="1468349" cy="265457"/>
          </a:xfrm>
          <a:prstGeom prst="rect">
            <a:avLst/>
          </a:prstGeom>
          <a:ln w="12700">
            <a:miter lim="400000"/>
          </a:ln>
          <a:extLst>
            <a:ext uri="{C572A759-6A51-4108-AA02-DFA0A04FC94B}">
              <ma14:wrappingTextBoxFlag xmlns:ma14="http://schemas.microsoft.com/office/mac/drawingml/2011/main" xmlns="" val="1"/>
            </a:ext>
          </a:extLst>
        </p:spPr>
        <p:txBody>
          <a:bodyPr wrap="none" lIns="28574" rIns="28574">
            <a:spAutoFit/>
          </a:bodyPr>
          <a:lstStyle>
            <a:lvl1pPr>
              <a:defRPr sz="1800">
                <a:latin typeface="Helvetica Neue Light"/>
                <a:ea typeface="Helvetica Neue Light"/>
                <a:cs typeface="Helvetica Neue Light"/>
                <a:sym typeface="Helvetica Neue Light"/>
              </a:defRPr>
            </a:lvl1pPr>
          </a:lstStyle>
          <a:p>
            <a:pPr lvl="0"/>
            <a:r>
              <a:rPr sz="1125"/>
              <a:t>IBM API Management</a:t>
            </a:r>
          </a:p>
        </p:txBody>
      </p:sp>
      <p:sp>
        <p:nvSpPr>
          <p:cNvPr id="322" name="Shape 322"/>
          <p:cNvSpPr/>
          <p:nvPr/>
        </p:nvSpPr>
        <p:spPr>
          <a:xfrm>
            <a:off x="636900" y="3731642"/>
            <a:ext cx="1529786" cy="1052204"/>
          </a:xfrm>
          <a:prstGeom prst="roundRect">
            <a:avLst>
              <a:gd name="adj" fmla="val 11316"/>
            </a:avLst>
          </a:prstGeom>
          <a:solidFill>
            <a:srgbClr val="FFFFFF"/>
          </a:solidFill>
          <a:ln w="25400">
            <a:solidFill>
              <a:srgbClr val="4F81BD"/>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 val="1"/>
            </a:ext>
          </a:extLst>
        </p:spPr>
        <p:txBody>
          <a:bodyPr lIns="28574" rIns="28574" anchor="ctr"/>
          <a:lstStyle>
            <a:lvl1pPr algn="ctr">
              <a:defRPr sz="1800">
                <a:latin typeface="Helvetica Neue Light"/>
                <a:ea typeface="Helvetica Neue Light"/>
                <a:cs typeface="Helvetica Neue Light"/>
                <a:sym typeface="Helvetica Neue Light"/>
              </a:defRPr>
            </a:lvl1pPr>
          </a:lstStyle>
          <a:p>
            <a:pPr lvl="0"/>
            <a:r>
              <a:rPr sz="1125"/>
              <a:t>Digital Banking</a:t>
            </a:r>
          </a:p>
        </p:txBody>
      </p:sp>
      <p:sp>
        <p:nvSpPr>
          <p:cNvPr id="323" name="Shape 323"/>
          <p:cNvSpPr/>
          <p:nvPr/>
        </p:nvSpPr>
        <p:spPr>
          <a:xfrm>
            <a:off x="2353740" y="3730620"/>
            <a:ext cx="1529786" cy="1050633"/>
          </a:xfrm>
          <a:prstGeom prst="roundRect">
            <a:avLst>
              <a:gd name="adj" fmla="val 11332"/>
            </a:avLst>
          </a:prstGeom>
          <a:solidFill>
            <a:srgbClr val="FFFFFF"/>
          </a:solidFill>
          <a:ln w="25400">
            <a:solidFill>
              <a:srgbClr val="4F81BD"/>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 val="1"/>
            </a:ext>
          </a:extLst>
        </p:spPr>
        <p:txBody>
          <a:bodyPr lIns="0" tIns="0" rIns="0" bIns="0" anchor="ctr"/>
          <a:lstStyle>
            <a:lvl1pPr algn="ctr">
              <a:defRPr sz="1800">
                <a:latin typeface="Helvetica Neue Light"/>
                <a:ea typeface="Helvetica Neue Light"/>
                <a:cs typeface="Helvetica Neue Light"/>
                <a:sym typeface="Helvetica Neue Light"/>
              </a:defRPr>
            </a:lvl1pPr>
          </a:lstStyle>
          <a:p>
            <a:pPr lvl="0"/>
            <a:r>
              <a:rPr sz="1125"/>
              <a:t>Existing Bank Platform</a:t>
            </a:r>
          </a:p>
        </p:txBody>
      </p:sp>
      <p:sp>
        <p:nvSpPr>
          <p:cNvPr id="324" name="Shape 324"/>
          <p:cNvSpPr/>
          <p:nvPr/>
        </p:nvSpPr>
        <p:spPr>
          <a:xfrm>
            <a:off x="4070580" y="3725175"/>
            <a:ext cx="1529786" cy="286321"/>
          </a:xfrm>
          <a:prstGeom prst="roundRect">
            <a:avLst>
              <a:gd name="adj" fmla="val 41584"/>
            </a:avLst>
          </a:prstGeom>
          <a:solidFill>
            <a:srgbClr val="FFFFFF"/>
          </a:solidFill>
          <a:ln w="25400">
            <a:solidFill>
              <a:srgbClr val="4F81BD"/>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 val="1"/>
            </a:ext>
          </a:extLst>
        </p:spPr>
        <p:txBody>
          <a:bodyPr lIns="0" tIns="0" rIns="0" bIns="0" anchor="ctr"/>
          <a:lstStyle>
            <a:lvl1pPr algn="ctr">
              <a:defRPr sz="1800">
                <a:latin typeface="Helvetica Neue Light"/>
                <a:ea typeface="Helvetica Neue Light"/>
                <a:cs typeface="Helvetica Neue Light"/>
                <a:sym typeface="Helvetica Neue Light"/>
              </a:defRPr>
            </a:lvl1pPr>
          </a:lstStyle>
          <a:p>
            <a:pPr lvl="0"/>
            <a:r>
              <a:rPr sz="1125"/>
              <a:t>Security</a:t>
            </a:r>
          </a:p>
        </p:txBody>
      </p:sp>
      <p:sp>
        <p:nvSpPr>
          <p:cNvPr id="325" name="Shape 325"/>
          <p:cNvSpPr/>
          <p:nvPr/>
        </p:nvSpPr>
        <p:spPr>
          <a:xfrm>
            <a:off x="4078518" y="4035855"/>
            <a:ext cx="1529786" cy="257303"/>
          </a:xfrm>
          <a:prstGeom prst="roundRect">
            <a:avLst>
              <a:gd name="adj" fmla="val 46273"/>
            </a:avLst>
          </a:prstGeom>
          <a:solidFill>
            <a:srgbClr val="FFFFFF"/>
          </a:solidFill>
          <a:ln w="25400">
            <a:solidFill>
              <a:srgbClr val="4F81BD"/>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 val="1"/>
            </a:ext>
          </a:extLst>
        </p:spPr>
        <p:txBody>
          <a:bodyPr lIns="0" tIns="0" rIns="0" bIns="0" anchor="ctr"/>
          <a:lstStyle>
            <a:lvl1pPr algn="ctr">
              <a:defRPr sz="1800">
                <a:latin typeface="Helvetica Neue Light"/>
                <a:ea typeface="Helvetica Neue Light"/>
                <a:cs typeface="Helvetica Neue Light"/>
                <a:sym typeface="Helvetica Neue Light"/>
              </a:defRPr>
            </a:lvl1pPr>
          </a:lstStyle>
          <a:p>
            <a:pPr lvl="0"/>
            <a:r>
              <a:rPr sz="1125"/>
              <a:t>Integration</a:t>
            </a:r>
          </a:p>
        </p:txBody>
      </p:sp>
      <p:sp>
        <p:nvSpPr>
          <p:cNvPr id="326" name="Shape 326"/>
          <p:cNvSpPr/>
          <p:nvPr/>
        </p:nvSpPr>
        <p:spPr>
          <a:xfrm>
            <a:off x="4072766" y="4319885"/>
            <a:ext cx="1529786" cy="475298"/>
          </a:xfrm>
          <a:prstGeom prst="roundRect">
            <a:avLst>
              <a:gd name="adj" fmla="val 25050"/>
            </a:avLst>
          </a:prstGeom>
          <a:solidFill>
            <a:srgbClr val="FFFFFF"/>
          </a:solidFill>
          <a:ln w="25400">
            <a:solidFill>
              <a:srgbClr val="4F81BD"/>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 val="1"/>
            </a:ext>
          </a:extLst>
        </p:spPr>
        <p:txBody>
          <a:bodyPr lIns="0" tIns="0" rIns="0" bIns="0" anchor="ctr"/>
          <a:lstStyle>
            <a:lvl1pPr algn="ctr">
              <a:defRPr sz="1800">
                <a:latin typeface="Helvetica Neue Light"/>
                <a:ea typeface="Helvetica Neue Light"/>
                <a:cs typeface="Helvetica Neue Light"/>
                <a:sym typeface="Helvetica Neue Light"/>
              </a:defRPr>
            </a:lvl1pPr>
          </a:lstStyle>
          <a:p>
            <a:pPr lvl="0"/>
            <a:r>
              <a:rPr sz="1125"/>
              <a:t>Core Transaction Systems</a:t>
            </a:r>
          </a:p>
        </p:txBody>
      </p:sp>
      <p:sp>
        <p:nvSpPr>
          <p:cNvPr id="327" name="Shape 327"/>
          <p:cNvSpPr/>
          <p:nvPr/>
        </p:nvSpPr>
        <p:spPr>
          <a:xfrm>
            <a:off x="4589405" y="1425565"/>
            <a:ext cx="520976" cy="17312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1800">
                <a:latin typeface="Helvetica Neue Light"/>
                <a:ea typeface="Helvetica Neue Light"/>
                <a:cs typeface="Helvetica Neue Light"/>
                <a:sym typeface="Helvetica Neue Light"/>
              </a:defRPr>
            </a:lvl1pPr>
          </a:lstStyle>
          <a:p>
            <a:pPr lvl="0"/>
            <a:r>
              <a:rPr sz="1125"/>
              <a:t>Security</a:t>
            </a:r>
          </a:p>
        </p:txBody>
      </p:sp>
      <p:sp>
        <p:nvSpPr>
          <p:cNvPr id="87" name="Shape 171"/>
          <p:cNvSpPr/>
          <p:nvPr/>
        </p:nvSpPr>
        <p:spPr>
          <a:xfrm>
            <a:off x="190500" y="238125"/>
            <a:ext cx="829615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spcBef>
                <a:spcPts val="700"/>
              </a:spcBef>
              <a:defRPr sz="3200">
                <a:solidFill>
                  <a:srgbClr val="1174B8"/>
                </a:solidFill>
                <a:latin typeface="Arial Bold"/>
                <a:ea typeface="Arial Bold"/>
                <a:cs typeface="Arial Bold"/>
                <a:sym typeface="Arial Bold"/>
              </a:defRPr>
            </a:lvl1pPr>
          </a:lstStyle>
          <a:p>
            <a:r>
              <a:rPr lang="en-US" sz="2000" b="1" dirty="0">
                <a:solidFill>
                  <a:schemeClr val="tx1">
                    <a:lumMod val="50000"/>
                    <a:lumOff val="50000"/>
                  </a:schemeClr>
                </a:solidFill>
                <a:latin typeface="Arial" pitchFamily="34" charset="0"/>
                <a:cs typeface="Arial" pitchFamily="34" charset="0"/>
              </a:rPr>
              <a:t>Realities and challenges: an example from Financial Services </a:t>
            </a:r>
          </a:p>
        </p:txBody>
      </p:sp>
    </p:spTree>
    <p:extLst>
      <p:ext uri="{BB962C8B-B14F-4D97-AF65-F5344CB8AC3E}">
        <p14:creationId xmlns:p14="http://schemas.microsoft.com/office/powerpoint/2010/main" val="584517073"/>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32110" y="2245422"/>
            <a:ext cx="7684814" cy="2013758"/>
            <a:chOff x="1303338" y="2778125"/>
            <a:chExt cx="7400925" cy="2130425"/>
          </a:xfrm>
        </p:grpSpPr>
        <p:sp>
          <p:nvSpPr>
            <p:cNvPr id="64" name="Round Same Side Corner Rectangle 63"/>
            <p:cNvSpPr/>
            <p:nvPr/>
          </p:nvSpPr>
          <p:spPr bwMode="auto">
            <a:xfrm rot="16200000">
              <a:off x="3938588" y="142875"/>
              <a:ext cx="2130425" cy="7400925"/>
            </a:xfrm>
            <a:prstGeom prst="round2SameRect">
              <a:avLst>
                <a:gd name="adj1" fmla="val 50000"/>
                <a:gd name="adj2" fmla="val 0"/>
              </a:avLst>
            </a:prstGeom>
            <a:solidFill>
              <a:srgbClr val="BFBFBF">
                <a:alpha val="25098"/>
              </a:srgbClr>
            </a:solidFill>
            <a:ln w="19050">
              <a:noFill/>
            </a:ln>
            <a:effectLst/>
            <a:extLst/>
          </p:spPr>
          <p:txBody>
            <a:bodyPr/>
            <a:lstStyle/>
            <a:p>
              <a:pPr>
                <a:defRPr/>
              </a:pPr>
              <a:endParaRPr lang="en-US" sz="1200" dirty="0">
                <a:solidFill>
                  <a:srgbClr val="000000"/>
                </a:solidFill>
                <a:ea typeface="ＭＳ Ｐゴシック" charset="0"/>
              </a:endParaRPr>
            </a:p>
          </p:txBody>
        </p:sp>
        <p:sp>
          <p:nvSpPr>
            <p:cNvPr id="65" name="Round Same Side Corner Rectangle 59"/>
            <p:cNvSpPr>
              <a:spLocks/>
            </p:cNvSpPr>
            <p:nvPr/>
          </p:nvSpPr>
          <p:spPr bwMode="auto">
            <a:xfrm rot="16200000">
              <a:off x="3938588" y="142875"/>
              <a:ext cx="2130425" cy="7400925"/>
            </a:xfrm>
            <a:custGeom>
              <a:avLst/>
              <a:gdLst>
                <a:gd name="T0" fmla="*/ 1065214 w 2130425"/>
                <a:gd name="T1" fmla="*/ 0 h 7400925"/>
                <a:gd name="T2" fmla="*/ 1065214 w 2130425"/>
                <a:gd name="T3" fmla="*/ 0 h 7400925"/>
                <a:gd name="T4" fmla="*/ 2130427 w 2130425"/>
                <a:gd name="T5" fmla="*/ 1065213 h 7400925"/>
                <a:gd name="T6" fmla="*/ 2130425 w 2130425"/>
                <a:gd name="T7" fmla="*/ 7400925 h 7400925"/>
                <a:gd name="T8" fmla="*/ 2130425 w 2130425"/>
                <a:gd name="T9" fmla="*/ 7400925 h 7400925"/>
                <a:gd name="T10" fmla="*/ 0 w 2130425"/>
                <a:gd name="T11" fmla="*/ 7400925 h 7400925"/>
                <a:gd name="T12" fmla="*/ 0 w 2130425"/>
                <a:gd name="T13" fmla="*/ 7400925 h 7400925"/>
                <a:gd name="T14" fmla="*/ 0 w 2130425"/>
                <a:gd name="T15" fmla="*/ 1065213 h 7400925"/>
                <a:gd name="T16" fmla="*/ 1065214 w 2130425"/>
                <a:gd name="T17" fmla="*/ 0 h 74009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30425"/>
                <a:gd name="T28" fmla="*/ 0 h 7400925"/>
                <a:gd name="T29" fmla="*/ 2130425 w 2130425"/>
                <a:gd name="T30" fmla="*/ 7400925 h 74009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30425" h="7400925">
                  <a:moveTo>
                    <a:pt x="1065213" y="0"/>
                  </a:moveTo>
                  <a:lnTo>
                    <a:pt x="1065213" y="0"/>
                  </a:lnTo>
                  <a:cubicBezTo>
                    <a:pt x="1653514" y="0"/>
                    <a:pt x="2130426" y="476912"/>
                    <a:pt x="2130426" y="1065213"/>
                  </a:cubicBezTo>
                  <a:cubicBezTo>
                    <a:pt x="2130426" y="3177117"/>
                    <a:pt x="2130425" y="5289021"/>
                    <a:pt x="2130425" y="7400925"/>
                  </a:cubicBezTo>
                  <a:lnTo>
                    <a:pt x="0" y="7400925"/>
                  </a:lnTo>
                  <a:lnTo>
                    <a:pt x="0" y="1065213"/>
                  </a:lnTo>
                  <a:cubicBezTo>
                    <a:pt x="0" y="476912"/>
                    <a:pt x="476912" y="0"/>
                    <a:pt x="1065213" y="0"/>
                  </a:cubicBezTo>
                  <a:close/>
                </a:path>
              </a:pathLst>
            </a:custGeom>
            <a:blipFill dpi="0" rotWithShape="0">
              <a:blip r:embed="rId3">
                <a:lum bright="80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6" name="Title 5"/>
          <p:cNvSpPr>
            <a:spLocks noGrp="1"/>
          </p:cNvSpPr>
          <p:nvPr>
            <p:ph type="title" idx="4294967295"/>
          </p:nvPr>
        </p:nvSpPr>
        <p:spPr>
          <a:xfrm>
            <a:off x="368300" y="355600"/>
            <a:ext cx="8775700" cy="277813"/>
          </a:xfrm>
          <a:prstGeom prst="rect">
            <a:avLst/>
          </a:prstGeom>
        </p:spPr>
        <p:txBody>
          <a:bodyPr/>
          <a:lstStyle/>
          <a:p>
            <a:pPr algn="l"/>
            <a:r>
              <a:rPr lang="en-US" altLang="en-US" sz="2300" b="1" dirty="0" smtClean="0">
                <a:solidFill>
                  <a:schemeClr val="bg1">
                    <a:lumMod val="50000"/>
                  </a:schemeClr>
                </a:solidFill>
              </a:rPr>
              <a:t>Security is a key cloud inhibitor:</a:t>
            </a:r>
            <a:endParaRPr lang="en-US" sz="2300" b="1" dirty="0">
              <a:solidFill>
                <a:schemeClr val="bg1">
                  <a:lumMod val="50000"/>
                </a:schemeClr>
              </a:solidFill>
            </a:endParaRPr>
          </a:p>
        </p:txBody>
      </p:sp>
      <p:sp>
        <p:nvSpPr>
          <p:cNvPr id="47" name="Rectangle 17"/>
          <p:cNvSpPr>
            <a:spLocks noChangeArrowheads="1"/>
          </p:cNvSpPr>
          <p:nvPr/>
        </p:nvSpPr>
        <p:spPr bwMode="auto">
          <a:xfrm>
            <a:off x="521976" y="1223352"/>
            <a:ext cx="2248642" cy="759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200">
                <a:solidFill>
                  <a:schemeClr val="hlink"/>
                </a:solidFill>
                <a:latin typeface="Arial" panose="020B0604020202020204" pitchFamily="34" charset="0"/>
                <a:ea typeface="MS PGothic" panose="020B0600070205080204" pitchFamily="34" charset="-128"/>
              </a:defRPr>
            </a:lvl1pPr>
            <a:lvl2pPr marL="742950" indent="-285750">
              <a:defRPr sz="2200">
                <a:solidFill>
                  <a:schemeClr val="hlink"/>
                </a:solidFill>
                <a:latin typeface="Arial" panose="020B0604020202020204" pitchFamily="34" charset="0"/>
                <a:ea typeface="MS PGothic" panose="020B0600070205080204" pitchFamily="34" charset="-128"/>
              </a:defRPr>
            </a:lvl2pPr>
            <a:lvl3pPr marL="1143000" indent="-228600">
              <a:defRPr sz="2200">
                <a:solidFill>
                  <a:schemeClr val="hlink"/>
                </a:solidFill>
                <a:latin typeface="Arial" panose="020B0604020202020204" pitchFamily="34" charset="0"/>
                <a:ea typeface="MS PGothic" panose="020B0600070205080204" pitchFamily="34" charset="-128"/>
              </a:defRPr>
            </a:lvl3pPr>
            <a:lvl4pPr marL="1600200" indent="-228600">
              <a:defRPr sz="2200">
                <a:solidFill>
                  <a:schemeClr val="hlink"/>
                </a:solidFill>
                <a:latin typeface="Arial" panose="020B0604020202020204" pitchFamily="34" charset="0"/>
                <a:ea typeface="MS PGothic" panose="020B0600070205080204" pitchFamily="34" charset="-128"/>
              </a:defRPr>
            </a:lvl4pPr>
            <a:lvl5pPr marL="2057400" indent="-228600">
              <a:defRPr sz="2200">
                <a:solidFill>
                  <a:schemeClr val="hlink"/>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gn="ctr">
              <a:lnSpc>
                <a:spcPct val="85000"/>
              </a:lnSpc>
            </a:pPr>
            <a:r>
              <a:rPr lang="en-US" altLang="en-US" sz="2100" b="1">
                <a:solidFill>
                  <a:srgbClr val="C00000"/>
                </a:solidFill>
              </a:rPr>
              <a:t>SECURITY </a:t>
            </a:r>
            <a:br>
              <a:rPr lang="en-US" altLang="en-US" sz="2100" b="1">
                <a:solidFill>
                  <a:srgbClr val="C00000"/>
                </a:solidFill>
              </a:rPr>
            </a:br>
            <a:r>
              <a:rPr lang="en-US" altLang="en-US" sz="1800" b="1">
                <a:solidFill>
                  <a:srgbClr val="404040"/>
                </a:solidFill>
              </a:rPr>
              <a:t>#1 inhibitor </a:t>
            </a:r>
            <a:br>
              <a:rPr lang="en-US" altLang="en-US" sz="1800" b="1">
                <a:solidFill>
                  <a:srgbClr val="404040"/>
                </a:solidFill>
              </a:rPr>
            </a:br>
            <a:r>
              <a:rPr lang="en-US" altLang="en-US" sz="1200" b="1">
                <a:solidFill>
                  <a:srgbClr val="404040"/>
                </a:solidFill>
              </a:rPr>
              <a:t>with Cloud Computing</a:t>
            </a:r>
          </a:p>
        </p:txBody>
      </p:sp>
      <p:grpSp>
        <p:nvGrpSpPr>
          <p:cNvPr id="48" name="Group 25"/>
          <p:cNvGrpSpPr>
            <a:grpSpLocks/>
          </p:cNvGrpSpPr>
          <p:nvPr/>
        </p:nvGrpSpPr>
        <p:grpSpPr bwMode="auto">
          <a:xfrm>
            <a:off x="-265287" y="1959707"/>
            <a:ext cx="3941099" cy="2565284"/>
            <a:chOff x="380261" y="2758955"/>
            <a:chExt cx="3957942" cy="2672769"/>
          </a:xfrm>
        </p:grpSpPr>
        <p:graphicFrame>
          <p:nvGraphicFramePr>
            <p:cNvPr id="54" name="Object 78"/>
            <p:cNvGraphicFramePr>
              <a:graphicFrameLocks/>
            </p:cNvGraphicFramePr>
            <p:nvPr/>
          </p:nvGraphicFramePr>
          <p:xfrm>
            <a:off x="380261" y="2758955"/>
            <a:ext cx="3957942" cy="2672769"/>
          </p:xfrm>
          <a:graphic>
            <a:graphicData uri="http://schemas.openxmlformats.org/presentationml/2006/ole">
              <mc:AlternateContent xmlns:mc="http://schemas.openxmlformats.org/markup-compatibility/2006">
                <mc:Choice xmlns:v="urn:schemas-microsoft-com:vml" Requires="v">
                  <p:oleObj spid="_x0000_s5258" r:id="rId4" imgW="3932261" imgH="2651990" progId="Excel.Sheet.8">
                    <p:embed/>
                  </p:oleObj>
                </mc:Choice>
                <mc:Fallback>
                  <p:oleObj r:id="rId4" imgW="3932261" imgH="2651990"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261" y="2758955"/>
                          <a:ext cx="3957942" cy="267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5" name="TextBox 54"/>
            <p:cNvSpPr txBox="1"/>
            <p:nvPr/>
          </p:nvSpPr>
          <p:spPr>
            <a:xfrm>
              <a:off x="772375" y="3056641"/>
              <a:ext cx="1715695" cy="817714"/>
            </a:xfrm>
            <a:prstGeom prst="rect">
              <a:avLst/>
            </a:prstGeom>
            <a:noFill/>
          </p:spPr>
          <p:txBody>
            <a:bodyPr>
              <a:spAutoFit/>
            </a:bodyPr>
            <a:lstStyle/>
            <a:p>
              <a:pPr algn="r" fontAlgn="auto">
                <a:spcBef>
                  <a:spcPts val="0"/>
                </a:spcBef>
                <a:spcAft>
                  <a:spcPts val="0"/>
                </a:spcAft>
                <a:defRPr/>
              </a:pPr>
              <a:r>
                <a:rPr lang="en-US" sz="4500" b="1" kern="0" spc="-23" dirty="0">
                  <a:solidFill>
                    <a:srgbClr val="C00000"/>
                  </a:solidFill>
                  <a:ea typeface="ＭＳ Ｐゴシック" pitchFamily="34" charset="-128"/>
                </a:rPr>
                <a:t>85</a:t>
              </a:r>
              <a:r>
                <a:rPr lang="en-US" sz="3750" b="1" kern="0" spc="-23" baseline="40000" dirty="0">
                  <a:solidFill>
                    <a:srgbClr val="C00000"/>
                  </a:solidFill>
                  <a:ea typeface="ＭＳ Ｐゴシック" pitchFamily="34" charset="-128"/>
                </a:rPr>
                <a:t>%</a:t>
              </a:r>
            </a:p>
          </p:txBody>
        </p:sp>
        <p:pic>
          <p:nvPicPr>
            <p:cNvPr id="56" name="Picture 6"/>
            <p:cNvPicPr>
              <a:picLocks noChangeAspect="1" noChangeArrowheads="1"/>
            </p:cNvPicPr>
            <p:nvPr/>
          </p:nvPicPr>
          <p:blipFill>
            <a:blip r:embed="rId6">
              <a:duotone>
                <a:srgbClr val="F04E37">
                  <a:shade val="45000"/>
                  <a:satMod val="135000"/>
                </a:srgbClr>
                <a:prstClr val="white"/>
              </a:duotone>
              <a:extLst/>
            </a:blip>
            <a:srcRect/>
            <a:stretch>
              <a:fillRect/>
            </a:stretch>
          </p:blipFill>
          <p:spPr bwMode="auto">
            <a:xfrm>
              <a:off x="2072841" y="3697646"/>
              <a:ext cx="556146" cy="697140"/>
            </a:xfrm>
            <a:prstGeom prst="rect">
              <a:avLst/>
            </a:prstGeom>
            <a:noFill/>
            <a:ln>
              <a:noFill/>
            </a:ln>
            <a:effectLst/>
            <a:extLst/>
          </p:spPr>
        </p:pic>
      </p:grpSp>
      <p:sp>
        <p:nvSpPr>
          <p:cNvPr id="49" name="Rectangle 32"/>
          <p:cNvSpPr>
            <a:spLocks noChangeArrowheads="1"/>
          </p:cNvSpPr>
          <p:nvPr/>
        </p:nvSpPr>
        <p:spPr bwMode="auto">
          <a:xfrm>
            <a:off x="3642346" y="1380838"/>
            <a:ext cx="4774578" cy="759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200">
                <a:solidFill>
                  <a:schemeClr val="hlink"/>
                </a:solidFill>
                <a:latin typeface="Arial" panose="020B0604020202020204" pitchFamily="34" charset="0"/>
                <a:ea typeface="MS PGothic" panose="020B0600070205080204" pitchFamily="34" charset="-128"/>
              </a:defRPr>
            </a:lvl1pPr>
            <a:lvl2pPr marL="742950" indent="-285750">
              <a:defRPr sz="2200">
                <a:solidFill>
                  <a:schemeClr val="hlink"/>
                </a:solidFill>
                <a:latin typeface="Arial" panose="020B0604020202020204" pitchFamily="34" charset="0"/>
                <a:ea typeface="MS PGothic" panose="020B0600070205080204" pitchFamily="34" charset="-128"/>
              </a:defRPr>
            </a:lvl2pPr>
            <a:lvl3pPr marL="1143000" indent="-228600">
              <a:defRPr sz="2200">
                <a:solidFill>
                  <a:schemeClr val="hlink"/>
                </a:solidFill>
                <a:latin typeface="Arial" panose="020B0604020202020204" pitchFamily="34" charset="0"/>
                <a:ea typeface="MS PGothic" panose="020B0600070205080204" pitchFamily="34" charset="-128"/>
              </a:defRPr>
            </a:lvl3pPr>
            <a:lvl4pPr marL="1600200" indent="-228600">
              <a:defRPr sz="2200">
                <a:solidFill>
                  <a:schemeClr val="hlink"/>
                </a:solidFill>
                <a:latin typeface="Arial" panose="020B0604020202020204" pitchFamily="34" charset="0"/>
                <a:ea typeface="MS PGothic" panose="020B0600070205080204" pitchFamily="34" charset="-128"/>
              </a:defRPr>
            </a:lvl4pPr>
            <a:lvl5pPr marL="2057400" indent="-228600">
              <a:defRPr sz="2200">
                <a:solidFill>
                  <a:schemeClr val="hlink"/>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gn="ctr">
              <a:lnSpc>
                <a:spcPct val="85000"/>
              </a:lnSpc>
            </a:pPr>
            <a:r>
              <a:rPr lang="en-US" altLang="en-US" sz="2100" b="1" dirty="0">
                <a:solidFill>
                  <a:srgbClr val="C00000"/>
                </a:solidFill>
              </a:rPr>
              <a:t>Top 5</a:t>
            </a:r>
            <a:r>
              <a:rPr lang="en-US" altLang="en-US" sz="1800" b="1" dirty="0">
                <a:solidFill>
                  <a:srgbClr val="404040"/>
                </a:solidFill>
              </a:rPr>
              <a:t/>
            </a:r>
            <a:br>
              <a:rPr lang="en-US" altLang="en-US" sz="1800" b="1" dirty="0">
                <a:solidFill>
                  <a:srgbClr val="404040"/>
                </a:solidFill>
              </a:rPr>
            </a:br>
            <a:r>
              <a:rPr lang="en-US" altLang="en-US" sz="1800" b="1" dirty="0">
                <a:solidFill>
                  <a:srgbClr val="404040"/>
                </a:solidFill>
              </a:rPr>
              <a:t>security concerns</a:t>
            </a:r>
          </a:p>
          <a:p>
            <a:pPr algn="ctr">
              <a:lnSpc>
                <a:spcPct val="85000"/>
              </a:lnSpc>
            </a:pPr>
            <a:r>
              <a:rPr lang="en-US" altLang="en-US" sz="1200" b="1" dirty="0">
                <a:solidFill>
                  <a:srgbClr val="404040"/>
                </a:solidFill>
              </a:rPr>
              <a:t>with Cloud Computing</a:t>
            </a:r>
          </a:p>
        </p:txBody>
      </p:sp>
      <p:grpSp>
        <p:nvGrpSpPr>
          <p:cNvPr id="50" name="Group 29"/>
          <p:cNvGrpSpPr>
            <a:grpSpLocks/>
          </p:cNvGrpSpPr>
          <p:nvPr/>
        </p:nvGrpSpPr>
        <p:grpSpPr bwMode="auto">
          <a:xfrm>
            <a:off x="3535571" y="2162484"/>
            <a:ext cx="5455061" cy="2175089"/>
            <a:chOff x="3605842" y="2803684"/>
            <a:chExt cx="5434580" cy="2248471"/>
          </a:xfrm>
        </p:grpSpPr>
        <p:sp>
          <p:nvSpPr>
            <p:cNvPr id="52" name="Rectangle 33"/>
            <p:cNvSpPr>
              <a:spLocks noChangeArrowheads="1"/>
            </p:cNvSpPr>
            <p:nvPr/>
          </p:nvSpPr>
          <p:spPr bwMode="auto">
            <a:xfrm>
              <a:off x="3605842" y="3054166"/>
              <a:ext cx="2483112" cy="1789651"/>
            </a:xfrm>
            <a:prstGeom prst="rect">
              <a:avLst/>
            </a:prstGeom>
            <a:noFill/>
            <a:ln>
              <a:noFill/>
            </a:ln>
            <a:extLst/>
          </p:spPr>
          <p:txBody>
            <a:bodyPr>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r" eaLnBrk="1" fontAlgn="auto" hangingPunct="1">
                <a:spcBef>
                  <a:spcPts val="900"/>
                </a:spcBef>
                <a:spcAft>
                  <a:spcPts val="0"/>
                </a:spcAft>
                <a:defRPr/>
              </a:pPr>
              <a:r>
                <a:rPr lang="en-US" altLang="en-US" sz="1350" b="1" kern="0" dirty="0">
                  <a:solidFill>
                    <a:srgbClr val="404040"/>
                  </a:solidFill>
                  <a:cs typeface="Arial" pitchFamily="34" charset="0"/>
                </a:rPr>
                <a:t>Data Security</a:t>
              </a:r>
              <a:br>
                <a:rPr lang="en-US" altLang="en-US" sz="1350" b="1" kern="0" dirty="0">
                  <a:solidFill>
                    <a:srgbClr val="404040"/>
                  </a:solidFill>
                  <a:cs typeface="Arial" pitchFamily="34" charset="0"/>
                </a:rPr>
              </a:br>
              <a:r>
                <a:rPr lang="en-US" altLang="en-US" sz="900" b="1" kern="0" dirty="0">
                  <a:solidFill>
                    <a:srgbClr val="404040"/>
                  </a:solidFill>
                  <a:cs typeface="Arial" pitchFamily="34" charset="0"/>
                </a:rPr>
                <a:t> </a:t>
              </a:r>
              <a:r>
                <a:rPr lang="en-US" altLang="en-US" sz="1350" b="1" kern="0" dirty="0">
                  <a:solidFill>
                    <a:srgbClr val="404040"/>
                  </a:solidFill>
                  <a:cs typeface="Arial" pitchFamily="34" charset="0"/>
                </a:rPr>
                <a:t/>
              </a:r>
              <a:br>
                <a:rPr lang="en-US" altLang="en-US" sz="1350" b="1" kern="0" dirty="0">
                  <a:solidFill>
                    <a:srgbClr val="404040"/>
                  </a:solidFill>
                  <a:cs typeface="Arial" pitchFamily="34" charset="0"/>
                </a:rPr>
              </a:br>
              <a:r>
                <a:rPr lang="en-US" altLang="en-US" sz="1350" b="1" kern="0" dirty="0">
                  <a:solidFill>
                    <a:srgbClr val="404040"/>
                  </a:solidFill>
                  <a:cs typeface="Arial" pitchFamily="34" charset="0"/>
                </a:rPr>
                <a:t>Access and Control</a:t>
              </a:r>
              <a:r>
                <a:rPr lang="en-US" altLang="en-US" sz="788" b="1" kern="0" dirty="0">
                  <a:solidFill>
                    <a:srgbClr val="404040"/>
                  </a:solidFill>
                  <a:cs typeface="Arial" pitchFamily="34" charset="0"/>
                </a:rPr>
                <a:t> </a:t>
              </a:r>
              <a:r>
                <a:rPr lang="en-US" altLang="en-US" sz="1350" b="1" kern="0" dirty="0">
                  <a:solidFill>
                    <a:srgbClr val="404040"/>
                  </a:solidFill>
                  <a:cs typeface="Arial" pitchFamily="34" charset="0"/>
                </a:rPr>
                <a:t/>
              </a:r>
              <a:br>
                <a:rPr lang="en-US" altLang="en-US" sz="1350" b="1" kern="0" dirty="0">
                  <a:solidFill>
                    <a:srgbClr val="404040"/>
                  </a:solidFill>
                  <a:cs typeface="Arial" pitchFamily="34" charset="0"/>
                </a:rPr>
              </a:br>
              <a:r>
                <a:rPr lang="en-US" altLang="en-US" sz="1050" b="1" kern="0" dirty="0">
                  <a:solidFill>
                    <a:srgbClr val="404040"/>
                  </a:solidFill>
                  <a:cs typeface="Arial" pitchFamily="34" charset="0"/>
                </a:rPr>
                <a:t> </a:t>
              </a:r>
              <a:r>
                <a:rPr lang="en-US" altLang="en-US" sz="1350" b="1" kern="0" dirty="0">
                  <a:solidFill>
                    <a:srgbClr val="404040"/>
                  </a:solidFill>
                  <a:cs typeface="Arial" pitchFamily="34" charset="0"/>
                </a:rPr>
                <a:t/>
              </a:r>
              <a:br>
                <a:rPr lang="en-US" altLang="en-US" sz="1350" b="1" kern="0" dirty="0">
                  <a:solidFill>
                    <a:srgbClr val="404040"/>
                  </a:solidFill>
                  <a:cs typeface="Arial" pitchFamily="34" charset="0"/>
                </a:rPr>
              </a:br>
              <a:r>
                <a:rPr lang="en-US" altLang="en-US" sz="1350" b="1" kern="0" dirty="0">
                  <a:solidFill>
                    <a:srgbClr val="404040"/>
                  </a:solidFill>
                  <a:cs typeface="Arial" pitchFamily="34" charset="0"/>
                </a:rPr>
                <a:t>Auditing and Compliance</a:t>
              </a:r>
              <a:br>
                <a:rPr lang="en-US" altLang="en-US" sz="1350" b="1" kern="0" dirty="0">
                  <a:solidFill>
                    <a:srgbClr val="404040"/>
                  </a:solidFill>
                  <a:cs typeface="Arial" pitchFamily="34" charset="0"/>
                </a:rPr>
              </a:br>
              <a:r>
                <a:rPr lang="en-US" altLang="en-US" sz="1050" b="1" kern="0" dirty="0">
                  <a:solidFill>
                    <a:srgbClr val="404040"/>
                  </a:solidFill>
                  <a:cs typeface="Arial" pitchFamily="34" charset="0"/>
                </a:rPr>
                <a:t> </a:t>
              </a:r>
              <a:r>
                <a:rPr lang="en-US" altLang="en-US" sz="1350" b="1" kern="0" dirty="0">
                  <a:solidFill>
                    <a:srgbClr val="404040"/>
                  </a:solidFill>
                  <a:cs typeface="Arial" pitchFamily="34" charset="0"/>
                </a:rPr>
                <a:t/>
              </a:r>
              <a:br>
                <a:rPr lang="en-US" altLang="en-US" sz="1350" b="1" kern="0" dirty="0">
                  <a:solidFill>
                    <a:srgbClr val="404040"/>
                  </a:solidFill>
                  <a:cs typeface="Arial" pitchFamily="34" charset="0"/>
                </a:rPr>
              </a:br>
              <a:r>
                <a:rPr lang="en-US" altLang="en-US" sz="1350" b="1" kern="0" dirty="0">
                  <a:solidFill>
                    <a:srgbClr val="404040"/>
                  </a:solidFill>
                  <a:cs typeface="Arial" pitchFamily="34" charset="0"/>
                </a:rPr>
                <a:t>Control of Data</a:t>
              </a:r>
              <a:br>
                <a:rPr lang="en-US" altLang="en-US" sz="1350" b="1" kern="0" dirty="0">
                  <a:solidFill>
                    <a:srgbClr val="404040"/>
                  </a:solidFill>
                  <a:cs typeface="Arial" pitchFamily="34" charset="0"/>
                </a:rPr>
              </a:br>
              <a:r>
                <a:rPr lang="en-US" altLang="en-US" sz="900" b="1" kern="0" dirty="0">
                  <a:solidFill>
                    <a:srgbClr val="404040"/>
                  </a:solidFill>
                  <a:cs typeface="Arial" pitchFamily="34" charset="0"/>
                </a:rPr>
                <a:t> </a:t>
              </a:r>
              <a:r>
                <a:rPr lang="en-US" altLang="en-US" sz="1350" b="1" kern="0" dirty="0">
                  <a:solidFill>
                    <a:srgbClr val="404040"/>
                  </a:solidFill>
                  <a:cs typeface="Arial" pitchFamily="34" charset="0"/>
                </a:rPr>
                <a:t/>
              </a:r>
              <a:br>
                <a:rPr lang="en-US" altLang="en-US" sz="1350" b="1" kern="0" dirty="0">
                  <a:solidFill>
                    <a:srgbClr val="404040"/>
                  </a:solidFill>
                  <a:cs typeface="Arial" pitchFamily="34" charset="0"/>
                </a:rPr>
              </a:br>
              <a:r>
                <a:rPr lang="en-US" altLang="en-US" sz="1350" b="1" kern="0" dirty="0">
                  <a:solidFill>
                    <a:srgbClr val="404040"/>
                  </a:solidFill>
                  <a:cs typeface="Arial" pitchFamily="34" charset="0"/>
                </a:rPr>
                <a:t>Security Models / Toolsets</a:t>
              </a:r>
            </a:p>
          </p:txBody>
        </p:sp>
        <p:graphicFrame>
          <p:nvGraphicFramePr>
            <p:cNvPr id="53" name="Object 79"/>
            <p:cNvGraphicFramePr>
              <a:graphicFrameLocks/>
            </p:cNvGraphicFramePr>
            <p:nvPr/>
          </p:nvGraphicFramePr>
          <p:xfrm>
            <a:off x="5901796" y="2803684"/>
            <a:ext cx="3138626" cy="2248471"/>
          </p:xfrm>
          <a:graphic>
            <a:graphicData uri="http://schemas.openxmlformats.org/presentationml/2006/ole">
              <mc:AlternateContent xmlns:mc="http://schemas.openxmlformats.org/markup-compatibility/2006">
                <mc:Choice xmlns:v="urn:schemas-microsoft-com:vml" Requires="v">
                  <p:oleObj spid="_x0000_s5259" r:id="rId7" imgW="3139712" imgH="2249619" progId="Excel.Sheet.8">
                    <p:embed/>
                  </p:oleObj>
                </mc:Choice>
                <mc:Fallback>
                  <p:oleObj r:id="rId7" imgW="3139712" imgH="2249619" progId="Excel.Sheet.8">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01796" y="2803684"/>
                          <a:ext cx="3138626" cy="2248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51" name="Picture 4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542726" y="1095856"/>
            <a:ext cx="992845" cy="97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491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idx="4294967295"/>
          </p:nvPr>
        </p:nvSpPr>
        <p:spPr>
          <a:xfrm>
            <a:off x="368300" y="355600"/>
            <a:ext cx="8570601" cy="554038"/>
          </a:xfrm>
          <a:prstGeom prst="rect">
            <a:avLst/>
          </a:prstGeom>
        </p:spPr>
        <p:txBody>
          <a:bodyPr/>
          <a:lstStyle/>
          <a:p>
            <a:pPr algn="l"/>
            <a:r>
              <a:rPr lang="en-US" altLang="en-US" sz="2000" b="1" dirty="0">
                <a:solidFill>
                  <a:schemeClr val="bg1">
                    <a:lumMod val="50000"/>
                  </a:schemeClr>
                </a:solidFill>
              </a:rPr>
              <a:t>Why an inhibitor?  Because the cloud introduces complexity that many security organizations are unprepared to face…</a:t>
            </a:r>
            <a:endParaRPr lang="en-US" sz="2000" b="1" dirty="0">
              <a:solidFill>
                <a:schemeClr val="bg1">
                  <a:lumMod val="50000"/>
                </a:schemeClr>
              </a:solidFill>
            </a:endParaRPr>
          </a:p>
        </p:txBody>
      </p:sp>
      <p:sp>
        <p:nvSpPr>
          <p:cNvPr id="117" name="Rectangle 116"/>
          <p:cNvSpPr>
            <a:spLocks noChangeArrowheads="1"/>
          </p:cNvSpPr>
          <p:nvPr/>
        </p:nvSpPr>
        <p:spPr bwMode="auto">
          <a:xfrm>
            <a:off x="2782491" y="1820069"/>
            <a:ext cx="1257300" cy="857250"/>
          </a:xfrm>
          <a:prstGeom prst="rect">
            <a:avLst/>
          </a:prstGeom>
          <a:noFill/>
          <a:ln w="28575">
            <a:solidFill>
              <a:srgbClr val="F79646"/>
            </a:solidFill>
            <a:round/>
            <a:headEnd/>
            <a:tailEnd/>
          </a:ln>
        </p:spPr>
        <p:txBody>
          <a:bodyPr anchor="ctr"/>
          <a:lstStyle/>
          <a:p>
            <a:pPr algn="ctr" fontAlgn="auto">
              <a:spcBef>
                <a:spcPct val="5000"/>
              </a:spcBef>
              <a:spcAft>
                <a:spcPct val="5000"/>
              </a:spcAft>
              <a:defRPr/>
            </a:pPr>
            <a:endParaRPr lang="en-US" sz="900" b="1" kern="0" dirty="0">
              <a:solidFill>
                <a:prstClr val="white"/>
              </a:solidFill>
              <a:cs typeface="Arial" pitchFamily="34" charset="0"/>
            </a:endParaRPr>
          </a:p>
        </p:txBody>
      </p:sp>
      <p:pic>
        <p:nvPicPr>
          <p:cNvPr id="118" name="Picture 3" descr="C:\Documents and Settings\kskapinetz\Local Settings\Temporary Internet Files\Content.IE5\VNUZMPEZ\MCj03189720000[1].wmf"/>
          <p:cNvPicPr>
            <a:picLocks noChangeAspect="1" noChangeArrowheads="1"/>
          </p:cNvPicPr>
          <p:nvPr/>
        </p:nvPicPr>
        <p:blipFill>
          <a:blip r:embed="rId3" cstate="print">
            <a:duotone>
              <a:srgbClr val="F79646">
                <a:shade val="45000"/>
                <a:satMod val="135000"/>
              </a:srgbClr>
              <a:prstClr val="white"/>
            </a:duotone>
          </a:blip>
          <a:srcRect/>
          <a:stretch>
            <a:fillRect/>
          </a:stretch>
        </p:blipFill>
        <p:spPr bwMode="auto">
          <a:xfrm>
            <a:off x="3925491" y="2556241"/>
            <a:ext cx="235570" cy="400049"/>
          </a:xfrm>
          <a:prstGeom prst="rect">
            <a:avLst/>
          </a:prstGeom>
          <a:noFill/>
        </p:spPr>
      </p:pic>
      <p:pic>
        <p:nvPicPr>
          <p:cNvPr id="119" name="Picture 4" descr="C:\Documents and Settings\kskapinetz\Local Settings\Temporary Internet Files\Content.IE5\0X4LIRSH\MCj0431586000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8660" y="1586706"/>
            <a:ext cx="35242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0" name="Group 13"/>
          <p:cNvGrpSpPr>
            <a:grpSpLocks/>
          </p:cNvGrpSpPr>
          <p:nvPr/>
        </p:nvGrpSpPr>
        <p:grpSpPr bwMode="auto">
          <a:xfrm>
            <a:off x="3862388" y="1556941"/>
            <a:ext cx="355997" cy="434578"/>
            <a:chOff x="2209800" y="1648325"/>
            <a:chExt cx="609600" cy="790075"/>
          </a:xfrm>
        </p:grpSpPr>
        <p:pic>
          <p:nvPicPr>
            <p:cNvPr id="121" name="Picture 98" descr="C:\Documents and Settings\kskapinetz\My Documents\Icons\nuvola-1.0\nuvola\64x64\apps\personal.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0421" y="1819327"/>
              <a:ext cx="626319" cy="62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Picture 2" descr="C:\Documents and Settings\kskapinetz\My Documents\Icons\nuvola-1.0\nuvola\48x48\apps\agen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8711" y="1636462"/>
              <a:ext cx="469739" cy="473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 name="Group 43"/>
          <p:cNvGrpSpPr>
            <a:grpSpLocks/>
          </p:cNvGrpSpPr>
          <p:nvPr/>
        </p:nvGrpSpPr>
        <p:grpSpPr bwMode="auto">
          <a:xfrm>
            <a:off x="2846785" y="1934369"/>
            <a:ext cx="1157288" cy="686991"/>
            <a:chOff x="2372334" y="1905000"/>
            <a:chExt cx="1543050" cy="915055"/>
          </a:xfrm>
        </p:grpSpPr>
        <p:pic>
          <p:nvPicPr>
            <p:cNvPr id="124"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3299434" y="1905655"/>
              <a:ext cx="615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2988284" y="1905655"/>
              <a:ext cx="615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2677887" y="1905000"/>
              <a:ext cx="615197" cy="69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2372334" y="1905655"/>
              <a:ext cx="615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3296462" y="2124730"/>
              <a:ext cx="615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9" name="Group 42"/>
          <p:cNvGrpSpPr>
            <a:grpSpLocks/>
          </p:cNvGrpSpPr>
          <p:nvPr/>
        </p:nvGrpSpPr>
        <p:grpSpPr bwMode="auto">
          <a:xfrm>
            <a:off x="3074195" y="2098675"/>
            <a:ext cx="695325" cy="1092994"/>
            <a:chOff x="2674915" y="2124075"/>
            <a:chExt cx="926347" cy="1457325"/>
          </a:xfrm>
        </p:grpSpPr>
        <p:sp>
          <p:nvSpPr>
            <p:cNvPr id="130" name="Trapezoid 129"/>
            <p:cNvSpPr/>
            <p:nvPr/>
          </p:nvSpPr>
          <p:spPr bwMode="auto">
            <a:xfrm flipV="1">
              <a:off x="2801812" y="2590800"/>
              <a:ext cx="685243" cy="990600"/>
            </a:xfrm>
            <a:prstGeom prst="trapezoid">
              <a:avLst>
                <a:gd name="adj" fmla="val 29255"/>
              </a:avLst>
            </a:prstGeom>
            <a:solidFill>
              <a:sysClr val="window" lastClr="FFFFFF">
                <a:lumMod val="85000"/>
              </a:sysClr>
            </a:solidFill>
            <a:ln w="9525">
              <a:noFill/>
              <a:round/>
              <a:headEnd/>
              <a:tailEnd/>
            </a:ln>
          </p:spPr>
          <p:txBody>
            <a:bodyPr anchor="ctr"/>
            <a:lstStyle/>
            <a:p>
              <a:pPr algn="ctr" fontAlgn="auto">
                <a:spcBef>
                  <a:spcPct val="5000"/>
                </a:spcBef>
                <a:spcAft>
                  <a:spcPct val="5000"/>
                </a:spcAft>
                <a:defRPr/>
              </a:pPr>
              <a:endParaRPr lang="en-US" sz="900" b="1" kern="0" dirty="0">
                <a:solidFill>
                  <a:prstClr val="white"/>
                </a:solidFill>
                <a:latin typeface="Arial" charset="0"/>
                <a:cs typeface="Arial" charset="0"/>
              </a:endParaRPr>
            </a:p>
          </p:txBody>
        </p:sp>
        <p:pic>
          <p:nvPicPr>
            <p:cNvPr id="131" name="Rectangle 87051"/>
            <p:cNvPicPr>
              <a:picLocks noChangeAspect="1" noChangeArrowheads="1"/>
            </p:cNvPicPr>
            <p:nvPr/>
          </p:nvPicPr>
          <p:blipFill>
            <a:blip r:embed="rId8" cstate="print">
              <a:duotone>
                <a:prstClr val="black"/>
                <a:srgbClr val="F79646">
                  <a:tint val="45000"/>
                  <a:satMod val="400000"/>
                </a:srgbClr>
              </a:duotone>
            </a:blip>
            <a:srcRect/>
            <a:stretch>
              <a:fillRect/>
            </a:stretch>
          </p:blipFill>
          <p:spPr bwMode="auto">
            <a:xfrm>
              <a:off x="2985312" y="2124730"/>
              <a:ext cx="615950" cy="695325"/>
            </a:xfrm>
            <a:prstGeom prst="rect">
              <a:avLst/>
            </a:prstGeom>
            <a:noFill/>
            <a:ln w="9525">
              <a:noFill/>
              <a:miter lim="800000"/>
              <a:headEnd/>
              <a:tailEnd/>
            </a:ln>
          </p:spPr>
        </p:pic>
        <p:pic>
          <p:nvPicPr>
            <p:cNvPr id="132" name="Rectangle 87051"/>
            <p:cNvPicPr>
              <a:picLocks noChangeAspect="1" noChangeArrowheads="1"/>
            </p:cNvPicPr>
            <p:nvPr/>
          </p:nvPicPr>
          <p:blipFill>
            <a:blip r:embed="rId8" cstate="print">
              <a:duotone>
                <a:prstClr val="black"/>
                <a:srgbClr val="F79646">
                  <a:tint val="45000"/>
                  <a:satMod val="400000"/>
                </a:srgbClr>
              </a:duotone>
            </a:blip>
            <a:srcRect/>
            <a:stretch>
              <a:fillRect/>
            </a:stretch>
          </p:blipFill>
          <p:spPr bwMode="auto">
            <a:xfrm>
              <a:off x="2674915" y="2124075"/>
              <a:ext cx="615197" cy="695980"/>
            </a:xfrm>
            <a:prstGeom prst="rect">
              <a:avLst/>
            </a:prstGeom>
            <a:noFill/>
            <a:ln w="9525">
              <a:noFill/>
              <a:miter lim="800000"/>
              <a:headEnd/>
              <a:tailEnd/>
            </a:ln>
          </p:spPr>
        </p:pic>
      </p:grpSp>
      <p:pic>
        <p:nvPicPr>
          <p:cNvPr id="133"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2845594" y="2099866"/>
            <a:ext cx="461963" cy="521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 name="Right Arrow 133"/>
          <p:cNvSpPr>
            <a:spLocks noChangeArrowheads="1"/>
          </p:cNvSpPr>
          <p:nvPr/>
        </p:nvSpPr>
        <p:spPr bwMode="auto">
          <a:xfrm>
            <a:off x="4039791" y="3363119"/>
            <a:ext cx="685800" cy="342900"/>
          </a:xfrm>
          <a:prstGeom prst="rightArrow">
            <a:avLst>
              <a:gd name="adj1" fmla="val 50000"/>
              <a:gd name="adj2" fmla="val 50000"/>
            </a:avLst>
          </a:prstGeom>
          <a:solidFill>
            <a:srgbClr val="F79646"/>
          </a:solidFill>
          <a:ln w="9525">
            <a:noFill/>
            <a:round/>
            <a:headEnd/>
            <a:tailEnd/>
          </a:ln>
        </p:spPr>
        <p:txBody>
          <a:bodyPr anchor="ctr"/>
          <a:lstStyle/>
          <a:p>
            <a:pPr algn="ctr" fontAlgn="auto">
              <a:spcBef>
                <a:spcPct val="5000"/>
              </a:spcBef>
              <a:spcAft>
                <a:spcPct val="5000"/>
              </a:spcAft>
              <a:defRPr/>
            </a:pPr>
            <a:endParaRPr lang="en-US" sz="900" b="1" kern="0" dirty="0">
              <a:solidFill>
                <a:prstClr val="white"/>
              </a:solidFill>
              <a:cs typeface="Arial" pitchFamily="34" charset="0"/>
            </a:endParaRPr>
          </a:p>
        </p:txBody>
      </p:sp>
      <p:grpSp>
        <p:nvGrpSpPr>
          <p:cNvPr id="135" name="Group 44"/>
          <p:cNvGrpSpPr>
            <a:grpSpLocks/>
          </p:cNvGrpSpPr>
          <p:nvPr/>
        </p:nvGrpSpPr>
        <p:grpSpPr bwMode="auto">
          <a:xfrm>
            <a:off x="4668441" y="1771254"/>
            <a:ext cx="1543050" cy="1420415"/>
            <a:chOff x="4800600" y="1686128"/>
            <a:chExt cx="2057400" cy="1895272"/>
          </a:xfrm>
        </p:grpSpPr>
        <p:sp>
          <p:nvSpPr>
            <p:cNvPr id="136" name="Trapezoid 135"/>
            <p:cNvSpPr/>
            <p:nvPr/>
          </p:nvSpPr>
          <p:spPr bwMode="auto">
            <a:xfrm flipV="1">
              <a:off x="5467350" y="2590076"/>
              <a:ext cx="685800" cy="991324"/>
            </a:xfrm>
            <a:prstGeom prst="trapezoid">
              <a:avLst>
                <a:gd name="adj" fmla="val 29255"/>
              </a:avLst>
            </a:prstGeom>
            <a:solidFill>
              <a:sysClr val="window" lastClr="FFFFFF">
                <a:lumMod val="85000"/>
              </a:sysClr>
            </a:solidFill>
            <a:ln w="9525">
              <a:noFill/>
              <a:round/>
              <a:headEnd/>
              <a:tailEnd/>
            </a:ln>
          </p:spPr>
          <p:txBody>
            <a:bodyPr anchor="ctr"/>
            <a:lstStyle/>
            <a:p>
              <a:pPr algn="ctr" fontAlgn="auto">
                <a:spcBef>
                  <a:spcPct val="5000"/>
                </a:spcBef>
                <a:spcAft>
                  <a:spcPct val="5000"/>
                </a:spcAft>
                <a:defRPr/>
              </a:pPr>
              <a:endParaRPr lang="en-US" sz="900" b="1" kern="0" dirty="0">
                <a:solidFill>
                  <a:prstClr val="white"/>
                </a:solidFill>
                <a:latin typeface="Arial" charset="0"/>
                <a:cs typeface="Arial" charset="0"/>
              </a:endParaRPr>
            </a:p>
          </p:txBody>
        </p:sp>
        <p:sp>
          <p:nvSpPr>
            <p:cNvPr id="137" name="Cloud 136"/>
            <p:cNvSpPr/>
            <p:nvPr/>
          </p:nvSpPr>
          <p:spPr bwMode="auto">
            <a:xfrm>
              <a:off x="4800600" y="1686128"/>
              <a:ext cx="2057400" cy="1371014"/>
            </a:xfrm>
            <a:prstGeom prst="cloud">
              <a:avLst/>
            </a:prstGeom>
            <a:solidFill>
              <a:sysClr val="windowText" lastClr="000000">
                <a:lumMod val="50000"/>
                <a:lumOff val="50000"/>
              </a:sysClr>
            </a:solidFill>
            <a:ln w="9525">
              <a:noFill/>
              <a:round/>
              <a:headEnd/>
              <a:tailEnd/>
            </a:ln>
          </p:spPr>
          <p:txBody>
            <a:bodyPr anchor="ctr"/>
            <a:lstStyle/>
            <a:p>
              <a:pPr algn="ctr" fontAlgn="auto">
                <a:spcBef>
                  <a:spcPct val="5000"/>
                </a:spcBef>
                <a:spcAft>
                  <a:spcPct val="5000"/>
                </a:spcAft>
                <a:defRPr/>
              </a:pPr>
              <a:endParaRPr lang="en-US" sz="900" b="1" kern="0" dirty="0">
                <a:solidFill>
                  <a:prstClr val="white"/>
                </a:solidFill>
                <a:latin typeface="Arial" charset="0"/>
                <a:cs typeface="Arial" charset="0"/>
              </a:endParaRPr>
            </a:p>
          </p:txBody>
        </p:sp>
        <p:pic>
          <p:nvPicPr>
            <p:cNvPr id="138"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5993994" y="1905655"/>
              <a:ext cx="615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5682844" y="1905655"/>
              <a:ext cx="615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5372447" y="1905000"/>
              <a:ext cx="615197" cy="69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5066894" y="1905655"/>
              <a:ext cx="615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5991022" y="2124730"/>
              <a:ext cx="615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5679872" y="2124730"/>
              <a:ext cx="615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5369475" y="2124075"/>
              <a:ext cx="615197" cy="69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 name="Rectangle 87051"/>
            <p:cNvPicPr>
              <a:picLocks noChangeAspect="1" noChangeArrowheads="1"/>
            </p:cNvPicPr>
            <p:nvPr/>
          </p:nvPicPr>
          <p:blipFill>
            <a:blip r:embed="rId7" cstate="print">
              <a:grayscl/>
              <a:extLst>
                <a:ext uri="{28A0092B-C50C-407E-A947-70E740481C1C}">
                  <a14:useLocalDpi xmlns:a14="http://schemas.microsoft.com/office/drawing/2010/main" val="0"/>
                </a:ext>
              </a:extLst>
            </a:blip>
            <a:srcRect/>
            <a:stretch>
              <a:fillRect/>
            </a:stretch>
          </p:blipFill>
          <p:spPr bwMode="auto">
            <a:xfrm>
              <a:off x="5063922" y="2124730"/>
              <a:ext cx="615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6" name="Oval 145"/>
          <p:cNvSpPr>
            <a:spLocks noChangeArrowheads="1"/>
          </p:cNvSpPr>
          <p:nvPr/>
        </p:nvSpPr>
        <p:spPr bwMode="auto">
          <a:xfrm>
            <a:off x="5267326" y="2105819"/>
            <a:ext cx="301228" cy="285750"/>
          </a:xfrm>
          <a:prstGeom prst="ellipse">
            <a:avLst/>
          </a:prstGeom>
          <a:solidFill>
            <a:srgbClr val="F79646"/>
          </a:solidFill>
          <a:ln w="38100">
            <a:solidFill>
              <a:sysClr val="window" lastClr="FFFFFF"/>
            </a:solidFill>
            <a:round/>
            <a:headEnd/>
            <a:tailEnd/>
          </a:ln>
        </p:spPr>
        <p:txBody>
          <a:bodyPr anchor="ctr"/>
          <a:lstStyle/>
          <a:p>
            <a:pPr algn="ctr" fontAlgn="auto">
              <a:spcBef>
                <a:spcPct val="5000"/>
              </a:spcBef>
              <a:spcAft>
                <a:spcPct val="5000"/>
              </a:spcAft>
              <a:defRPr/>
            </a:pPr>
            <a:r>
              <a:rPr lang="en-US" b="1" kern="0" dirty="0">
                <a:solidFill>
                  <a:prstClr val="white"/>
                </a:solidFill>
                <a:cs typeface="Arial" pitchFamily="34" charset="0"/>
              </a:rPr>
              <a:t>?</a:t>
            </a:r>
          </a:p>
        </p:txBody>
      </p:sp>
      <p:sp>
        <p:nvSpPr>
          <p:cNvPr id="147" name="TextBox 40"/>
          <p:cNvSpPr txBox="1">
            <a:spLocks noChangeArrowheads="1"/>
          </p:cNvSpPr>
          <p:nvPr/>
        </p:nvSpPr>
        <p:spPr bwMode="auto">
          <a:xfrm>
            <a:off x="968139" y="2738161"/>
            <a:ext cx="1983235" cy="1790747"/>
          </a:xfrm>
          <a:prstGeom prst="rect">
            <a:avLst/>
          </a:prstGeom>
          <a:solidFill>
            <a:srgbClr val="00649D"/>
          </a:solidFill>
          <a:ln>
            <a:noFill/>
          </a:ln>
        </p:spPr>
        <p:txBody>
          <a:bodyPr wrap="none">
            <a:spAutoFit/>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eaLnBrk="1" hangingPunct="1">
              <a:spcBef>
                <a:spcPct val="0"/>
              </a:spcBef>
              <a:spcAft>
                <a:spcPts val="225"/>
              </a:spcAft>
              <a:buClrTx/>
              <a:buNone/>
            </a:pPr>
            <a:r>
              <a:rPr lang="en-US" altLang="en-US" sz="1050" b="1" dirty="0">
                <a:solidFill>
                  <a:schemeClr val="bg1"/>
                </a:solidFill>
                <a:cs typeface="Arial" panose="020B0604020202020204" pitchFamily="34" charset="0"/>
              </a:rPr>
              <a:t>We Have Control</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It’s located at X.</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It’s stored in server’s Y, Z.</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We have backups in place.</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Our admins control access.</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Our uptime is sufficient.</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The auditors are happy.</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Our security team is engaged.</a:t>
            </a:r>
          </a:p>
        </p:txBody>
      </p:sp>
      <p:sp>
        <p:nvSpPr>
          <p:cNvPr id="148" name="TextBox 41"/>
          <p:cNvSpPr txBox="1">
            <a:spLocks noChangeArrowheads="1"/>
          </p:cNvSpPr>
          <p:nvPr/>
        </p:nvSpPr>
        <p:spPr bwMode="auto">
          <a:xfrm>
            <a:off x="6320822" y="2576578"/>
            <a:ext cx="1724336" cy="2113912"/>
          </a:xfrm>
          <a:prstGeom prst="rect">
            <a:avLst/>
          </a:prstGeom>
          <a:solidFill>
            <a:srgbClr val="00649D"/>
          </a:solidFill>
          <a:ln>
            <a:noFill/>
          </a:ln>
        </p:spPr>
        <p:txBody>
          <a:bodyPr wrap="square">
            <a:spAutoFit/>
          </a:bodyP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eaLnBrk="1" hangingPunct="1">
              <a:spcBef>
                <a:spcPct val="0"/>
              </a:spcBef>
              <a:spcAft>
                <a:spcPts val="225"/>
              </a:spcAft>
              <a:buClrTx/>
              <a:buNone/>
            </a:pPr>
            <a:r>
              <a:rPr lang="en-US" altLang="en-US" sz="1050" b="1" dirty="0">
                <a:solidFill>
                  <a:schemeClr val="bg1"/>
                </a:solidFill>
                <a:cs typeface="Arial" panose="020B0604020202020204" pitchFamily="34" charset="0"/>
              </a:rPr>
              <a:t>Who Has Control?</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Where is it located?</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Where is it stored?</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Who backs it up?</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Who has access?</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How resilient is it?</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How do auditors observe?</a:t>
            </a:r>
          </a:p>
          <a:p>
            <a:pPr eaLnBrk="1" hangingPunct="1">
              <a:spcBef>
                <a:spcPct val="20000"/>
              </a:spcBef>
              <a:spcAft>
                <a:spcPts val="225"/>
              </a:spcAft>
              <a:buClrTx/>
              <a:buNone/>
            </a:pPr>
            <a:r>
              <a:rPr lang="en-US" altLang="en-US" sz="1050" dirty="0">
                <a:solidFill>
                  <a:schemeClr val="bg1"/>
                </a:solidFill>
                <a:cs typeface="Arial" panose="020B0604020202020204" pitchFamily="34" charset="0"/>
              </a:rPr>
              <a:t>How does our security</a:t>
            </a:r>
            <a:br>
              <a:rPr lang="en-US" altLang="en-US" sz="1050" dirty="0">
                <a:solidFill>
                  <a:schemeClr val="bg1"/>
                </a:solidFill>
                <a:cs typeface="Arial" panose="020B0604020202020204" pitchFamily="34" charset="0"/>
              </a:rPr>
            </a:br>
            <a:r>
              <a:rPr lang="en-US" altLang="en-US" sz="1050" dirty="0">
                <a:solidFill>
                  <a:schemeClr val="bg1"/>
                </a:solidFill>
                <a:cs typeface="Arial" panose="020B0604020202020204" pitchFamily="34" charset="0"/>
              </a:rPr>
              <a:t>team engage?</a:t>
            </a:r>
          </a:p>
        </p:txBody>
      </p:sp>
      <p:pic>
        <p:nvPicPr>
          <p:cNvPr id="149" name="Picture 72" descr="j0202496"/>
          <p:cNvPicPr>
            <a:picLocks noChangeAspect="1" noChangeArrowheads="1"/>
          </p:cNvPicPr>
          <p:nvPr/>
        </p:nvPicPr>
        <p:blipFill>
          <a:blip r:embed="rId9" cstate="print">
            <a:grayscl/>
            <a:extLst>
              <a:ext uri="{28A0092B-C50C-407E-A947-70E740481C1C}">
                <a14:useLocalDpi xmlns:a14="http://schemas.microsoft.com/office/drawing/2010/main" val="0"/>
              </a:ext>
            </a:extLst>
          </a:blip>
          <a:srcRect/>
          <a:stretch>
            <a:fillRect/>
          </a:stretch>
        </p:blipFill>
        <p:spPr bwMode="auto">
          <a:xfrm flipH="1">
            <a:off x="3086101" y="2963069"/>
            <a:ext cx="839390" cy="1097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 name="Oval 149"/>
          <p:cNvSpPr>
            <a:spLocks noChangeArrowheads="1"/>
          </p:cNvSpPr>
          <p:nvPr/>
        </p:nvSpPr>
        <p:spPr bwMode="auto">
          <a:xfrm>
            <a:off x="4825603" y="1820069"/>
            <a:ext cx="300038" cy="285750"/>
          </a:xfrm>
          <a:prstGeom prst="ellipse">
            <a:avLst/>
          </a:prstGeom>
          <a:solidFill>
            <a:srgbClr val="F79646"/>
          </a:solidFill>
          <a:ln w="38100">
            <a:solidFill>
              <a:sysClr val="window" lastClr="FFFFFF"/>
            </a:solidFill>
            <a:round/>
            <a:headEnd/>
            <a:tailEnd/>
          </a:ln>
        </p:spPr>
        <p:txBody>
          <a:bodyPr anchor="ctr"/>
          <a:lstStyle/>
          <a:p>
            <a:pPr algn="ctr" fontAlgn="auto">
              <a:spcBef>
                <a:spcPct val="5000"/>
              </a:spcBef>
              <a:spcAft>
                <a:spcPct val="5000"/>
              </a:spcAft>
              <a:defRPr/>
            </a:pPr>
            <a:r>
              <a:rPr lang="en-US" b="1" kern="0" dirty="0">
                <a:solidFill>
                  <a:prstClr val="white"/>
                </a:solidFill>
                <a:cs typeface="Arial" pitchFamily="34" charset="0"/>
              </a:rPr>
              <a:t>?</a:t>
            </a:r>
          </a:p>
        </p:txBody>
      </p:sp>
      <p:sp>
        <p:nvSpPr>
          <p:cNvPr id="151" name="Oval 150"/>
          <p:cNvSpPr>
            <a:spLocks noChangeArrowheads="1"/>
          </p:cNvSpPr>
          <p:nvPr/>
        </p:nvSpPr>
        <p:spPr bwMode="auto">
          <a:xfrm>
            <a:off x="4825603" y="2448719"/>
            <a:ext cx="300038" cy="285750"/>
          </a:xfrm>
          <a:prstGeom prst="ellipse">
            <a:avLst/>
          </a:prstGeom>
          <a:solidFill>
            <a:srgbClr val="F79646"/>
          </a:solidFill>
          <a:ln w="38100">
            <a:solidFill>
              <a:sysClr val="window" lastClr="FFFFFF"/>
            </a:solidFill>
            <a:round/>
            <a:headEnd/>
            <a:tailEnd/>
          </a:ln>
        </p:spPr>
        <p:txBody>
          <a:bodyPr anchor="ctr"/>
          <a:lstStyle/>
          <a:p>
            <a:pPr algn="ctr" fontAlgn="auto">
              <a:spcBef>
                <a:spcPct val="5000"/>
              </a:spcBef>
              <a:spcAft>
                <a:spcPct val="5000"/>
              </a:spcAft>
              <a:defRPr/>
            </a:pPr>
            <a:r>
              <a:rPr lang="en-US" b="1" kern="0" dirty="0">
                <a:solidFill>
                  <a:prstClr val="white"/>
                </a:solidFill>
                <a:cs typeface="Arial" pitchFamily="34" charset="0"/>
              </a:rPr>
              <a:t>?</a:t>
            </a:r>
          </a:p>
        </p:txBody>
      </p:sp>
      <p:sp>
        <p:nvSpPr>
          <p:cNvPr id="152" name="Oval 151"/>
          <p:cNvSpPr>
            <a:spLocks noChangeArrowheads="1"/>
          </p:cNvSpPr>
          <p:nvPr/>
        </p:nvSpPr>
        <p:spPr bwMode="auto">
          <a:xfrm>
            <a:off x="5740003" y="1820069"/>
            <a:ext cx="300038" cy="285750"/>
          </a:xfrm>
          <a:prstGeom prst="ellipse">
            <a:avLst/>
          </a:prstGeom>
          <a:solidFill>
            <a:srgbClr val="F79646"/>
          </a:solidFill>
          <a:ln w="38100">
            <a:solidFill>
              <a:sysClr val="window" lastClr="FFFFFF"/>
            </a:solidFill>
            <a:round/>
            <a:headEnd/>
            <a:tailEnd/>
          </a:ln>
        </p:spPr>
        <p:txBody>
          <a:bodyPr anchor="ctr"/>
          <a:lstStyle/>
          <a:p>
            <a:pPr algn="ctr" fontAlgn="auto">
              <a:spcBef>
                <a:spcPct val="5000"/>
              </a:spcBef>
              <a:spcAft>
                <a:spcPct val="5000"/>
              </a:spcAft>
              <a:defRPr/>
            </a:pPr>
            <a:r>
              <a:rPr lang="en-US" b="1" kern="0" dirty="0">
                <a:solidFill>
                  <a:prstClr val="white"/>
                </a:solidFill>
                <a:cs typeface="Arial" pitchFamily="34" charset="0"/>
              </a:rPr>
              <a:t>?</a:t>
            </a:r>
          </a:p>
        </p:txBody>
      </p:sp>
      <p:sp>
        <p:nvSpPr>
          <p:cNvPr id="153" name="Oval 152"/>
          <p:cNvSpPr>
            <a:spLocks noChangeArrowheads="1"/>
          </p:cNvSpPr>
          <p:nvPr/>
        </p:nvSpPr>
        <p:spPr bwMode="auto">
          <a:xfrm>
            <a:off x="5740003" y="2448719"/>
            <a:ext cx="300038" cy="285750"/>
          </a:xfrm>
          <a:prstGeom prst="ellipse">
            <a:avLst/>
          </a:prstGeom>
          <a:solidFill>
            <a:srgbClr val="F79646"/>
          </a:solidFill>
          <a:ln w="38100">
            <a:solidFill>
              <a:sysClr val="window" lastClr="FFFFFF"/>
            </a:solidFill>
            <a:round/>
            <a:headEnd/>
            <a:tailEnd/>
          </a:ln>
        </p:spPr>
        <p:txBody>
          <a:bodyPr anchor="ctr"/>
          <a:lstStyle/>
          <a:p>
            <a:pPr algn="ctr" fontAlgn="auto">
              <a:spcBef>
                <a:spcPct val="5000"/>
              </a:spcBef>
              <a:spcAft>
                <a:spcPct val="5000"/>
              </a:spcAft>
              <a:defRPr/>
            </a:pPr>
            <a:r>
              <a:rPr lang="en-US" b="1" kern="0" dirty="0">
                <a:solidFill>
                  <a:prstClr val="white"/>
                </a:solidFill>
                <a:cs typeface="Arial" pitchFamily="34" charset="0"/>
              </a:rPr>
              <a:t>?</a:t>
            </a:r>
          </a:p>
        </p:txBody>
      </p:sp>
      <p:sp>
        <p:nvSpPr>
          <p:cNvPr id="154" name="Oval 153"/>
          <p:cNvSpPr>
            <a:spLocks noChangeArrowheads="1"/>
          </p:cNvSpPr>
          <p:nvPr/>
        </p:nvSpPr>
        <p:spPr bwMode="auto">
          <a:xfrm>
            <a:off x="5267326" y="2677319"/>
            <a:ext cx="301228" cy="285750"/>
          </a:xfrm>
          <a:prstGeom prst="ellipse">
            <a:avLst/>
          </a:prstGeom>
          <a:solidFill>
            <a:srgbClr val="F79646"/>
          </a:solidFill>
          <a:ln w="38100">
            <a:solidFill>
              <a:sysClr val="window" lastClr="FFFFFF"/>
            </a:solidFill>
            <a:round/>
            <a:headEnd/>
            <a:tailEnd/>
          </a:ln>
        </p:spPr>
        <p:txBody>
          <a:bodyPr anchor="ctr"/>
          <a:lstStyle/>
          <a:p>
            <a:pPr algn="ctr" fontAlgn="auto">
              <a:spcBef>
                <a:spcPct val="5000"/>
              </a:spcBef>
              <a:spcAft>
                <a:spcPct val="5000"/>
              </a:spcAft>
              <a:defRPr/>
            </a:pPr>
            <a:r>
              <a:rPr lang="en-US" b="1" kern="0" dirty="0">
                <a:solidFill>
                  <a:prstClr val="white"/>
                </a:solidFill>
                <a:cs typeface="Arial" pitchFamily="34" charset="0"/>
              </a:rPr>
              <a:t>?</a:t>
            </a:r>
          </a:p>
        </p:txBody>
      </p:sp>
      <p:sp>
        <p:nvSpPr>
          <p:cNvPr id="155" name="Rectangle 50"/>
          <p:cNvSpPr>
            <a:spLocks noChangeArrowheads="1"/>
          </p:cNvSpPr>
          <p:nvPr/>
        </p:nvSpPr>
        <p:spPr bwMode="auto">
          <a:xfrm>
            <a:off x="1468041" y="1193800"/>
            <a:ext cx="2514600" cy="323165"/>
          </a:xfrm>
          <a:prstGeom prst="rect">
            <a:avLst/>
          </a:prstGeom>
          <a:noFill/>
          <a:ln w="9525">
            <a:noFill/>
            <a:miter lim="800000"/>
            <a:headEnd/>
            <a:tailEnd/>
          </a:ln>
        </p:spPr>
        <p:txBody>
          <a:bodyPr>
            <a:spAutoFit/>
          </a:bodyPr>
          <a:lstStyle/>
          <a:p>
            <a:pPr algn="ctr">
              <a:spcAft>
                <a:spcPts val="225"/>
              </a:spcAft>
              <a:defRPr/>
            </a:pPr>
            <a:r>
              <a:rPr lang="en-US" sz="1500" b="1" dirty="0">
                <a:solidFill>
                  <a:srgbClr val="00649D"/>
                </a:solidFill>
                <a:cs typeface="Arial" pitchFamily="34" charset="0"/>
              </a:rPr>
              <a:t>Today’s Data Center</a:t>
            </a:r>
            <a:endParaRPr lang="en-US" sz="1350" b="1" dirty="0">
              <a:solidFill>
                <a:srgbClr val="00649D"/>
              </a:solidFill>
              <a:cs typeface="Arial" pitchFamily="34" charset="0"/>
            </a:endParaRPr>
          </a:p>
        </p:txBody>
      </p:sp>
      <p:sp>
        <p:nvSpPr>
          <p:cNvPr id="156" name="Rectangle 51"/>
          <p:cNvSpPr>
            <a:spLocks noChangeArrowheads="1"/>
          </p:cNvSpPr>
          <p:nvPr/>
        </p:nvSpPr>
        <p:spPr bwMode="auto">
          <a:xfrm>
            <a:off x="4668441" y="1191419"/>
            <a:ext cx="2971800" cy="323165"/>
          </a:xfrm>
          <a:prstGeom prst="rect">
            <a:avLst/>
          </a:prstGeom>
          <a:noFill/>
          <a:ln w="9525">
            <a:noFill/>
            <a:miter lim="800000"/>
            <a:headEnd/>
            <a:tailEnd/>
          </a:ln>
        </p:spPr>
        <p:txBody>
          <a:bodyPr>
            <a:spAutoFit/>
          </a:bodyPr>
          <a:lstStyle/>
          <a:p>
            <a:pPr algn="ctr">
              <a:spcAft>
                <a:spcPts val="225"/>
              </a:spcAft>
              <a:defRPr/>
            </a:pPr>
            <a:r>
              <a:rPr lang="en-US" sz="1500" b="1" dirty="0">
                <a:solidFill>
                  <a:srgbClr val="00649D"/>
                </a:solidFill>
                <a:cs typeface="Arial" pitchFamily="34" charset="0"/>
              </a:rPr>
              <a:t>Tomorrow’s Hybrid Cloud</a:t>
            </a:r>
          </a:p>
        </p:txBody>
      </p:sp>
      <p:pic>
        <p:nvPicPr>
          <p:cNvPr id="157" name="Picture 2"/>
          <p:cNvPicPr>
            <a:picLocks noChangeAspect="1" noChangeArrowheads="1"/>
          </p:cNvPicPr>
          <p:nvPr/>
        </p:nvPicPr>
        <p:blipFill>
          <a:blip r:embed="rId10">
            <a:grayscl/>
            <a:extLst>
              <a:ext uri="{28A0092B-C50C-407E-A947-70E740481C1C}">
                <a14:useLocalDpi xmlns:a14="http://schemas.microsoft.com/office/drawing/2010/main" val="0"/>
              </a:ext>
            </a:extLst>
          </a:blip>
          <a:srcRect/>
          <a:stretch>
            <a:fillRect/>
          </a:stretch>
        </p:blipFill>
        <p:spPr bwMode="auto">
          <a:xfrm>
            <a:off x="4725591" y="3171429"/>
            <a:ext cx="1428750" cy="82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066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740"/>
          <p:cNvSpPr>
            <a:spLocks noGrp="1"/>
          </p:cNvSpPr>
          <p:nvPr>
            <p:ph type="body" sz="quarter" idx="4294967295"/>
          </p:nvPr>
        </p:nvSpPr>
        <p:spPr>
          <a:xfrm>
            <a:off x="410829" y="947887"/>
            <a:ext cx="7796213" cy="1829395"/>
          </a:xfrm>
          <a:prstGeom prst="rect">
            <a:avLst/>
          </a:prstGeom>
        </p:spPr>
        <p:txBody>
          <a:bodyPr/>
          <a:lstStyle/>
          <a:p>
            <a:pPr marL="176213" indent="-176213"/>
            <a:r>
              <a:rPr lang="en-US" altLang="en-US" sz="1600" dirty="0" smtClean="0"/>
              <a:t>SoftLayer cannot access customer data</a:t>
            </a:r>
          </a:p>
          <a:p>
            <a:pPr marL="576263" lvl="1" indent="-176213"/>
            <a:r>
              <a:rPr lang="en-US" altLang="en-US" sz="1200" dirty="0" smtClean="0"/>
              <a:t>Only </a:t>
            </a:r>
            <a:r>
              <a:rPr lang="en-US" altLang="en-US" sz="1200" dirty="0"/>
              <a:t>customers control movement of their data</a:t>
            </a:r>
          </a:p>
          <a:p>
            <a:pPr marL="176213" indent="-176213"/>
            <a:r>
              <a:rPr lang="en-US" altLang="en-US" sz="1600" dirty="0" smtClean="0"/>
              <a:t>SoftLayer offers comprehensive security services, across the IT infrastructure</a:t>
            </a:r>
          </a:p>
          <a:p>
            <a:pPr marL="176213" indent="-176213"/>
            <a:r>
              <a:rPr lang="en-US" altLang="en-US" sz="1600" dirty="0" smtClean="0"/>
              <a:t>Dedicated and private clouds are well suited for regulated workloads</a:t>
            </a:r>
          </a:p>
          <a:p>
            <a:pPr marL="176213" indent="-176213"/>
            <a:r>
              <a:rPr lang="en-US" altLang="en-US" sz="1600" dirty="0" smtClean="0"/>
              <a:t>Strict physical and operational security controls are in place in data centers</a:t>
            </a:r>
          </a:p>
          <a:p>
            <a:pPr marL="176213" indent="-176213"/>
            <a:r>
              <a:rPr lang="en-US" altLang="en-US" sz="1600" dirty="0" smtClean="0"/>
              <a:t>SoftLayer is compliant with major industry and regulatory standards</a:t>
            </a:r>
          </a:p>
        </p:txBody>
      </p:sp>
      <p:sp>
        <p:nvSpPr>
          <p:cNvPr id="5" name="Title 4"/>
          <p:cNvSpPr>
            <a:spLocks noGrp="1"/>
          </p:cNvSpPr>
          <p:nvPr>
            <p:ph type="title" idx="4294967295"/>
          </p:nvPr>
        </p:nvSpPr>
        <p:spPr>
          <a:xfrm>
            <a:off x="255056" y="240844"/>
            <a:ext cx="8775700" cy="812800"/>
          </a:xfrm>
          <a:prstGeom prst="rect">
            <a:avLst/>
          </a:prstGeom>
        </p:spPr>
        <p:txBody>
          <a:bodyPr/>
          <a:lstStyle/>
          <a:p>
            <a:pPr algn="l"/>
            <a:r>
              <a:rPr lang="en-US" sz="1800" b="1" dirty="0">
                <a:solidFill>
                  <a:schemeClr val="bg1">
                    <a:lumMod val="50000"/>
                  </a:schemeClr>
                </a:solidFill>
              </a:rPr>
              <a:t>SoftLayer supports deployment of regulated workloads through extensive compliance and clear delineation of roles and </a:t>
            </a:r>
            <a:r>
              <a:rPr lang="en-US" sz="1800" b="1" dirty="0" smtClean="0">
                <a:solidFill>
                  <a:schemeClr val="bg1">
                    <a:lumMod val="50000"/>
                  </a:schemeClr>
                </a:solidFill>
              </a:rPr>
              <a:t>responsibilities.</a:t>
            </a:r>
            <a:endParaRPr lang="en-US" sz="1800" b="1" dirty="0">
              <a:solidFill>
                <a:schemeClr val="bg1">
                  <a:lumMod val="50000"/>
                </a:schemeClr>
              </a:solidFill>
            </a:endParaRPr>
          </a:p>
        </p:txBody>
      </p:sp>
      <p:pic>
        <p:nvPicPr>
          <p:cNvPr id="7" name="image81.jpeg" descr="banner_safeharbor_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1322" y="4194512"/>
            <a:ext cx="1221581" cy="37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image82.jpeg" descr="ssae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472" y="2752665"/>
            <a:ext cx="1054894" cy="93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image83.png"/>
          <p:cNvPicPr>
            <a:picLocks noChangeAspect="1" noChangeArrowheads="1"/>
          </p:cNvPicPr>
          <p:nvPr/>
        </p:nvPicPr>
        <p:blipFill>
          <a:blip r:embed="rId4">
            <a:extLst>
              <a:ext uri="{28A0092B-C50C-407E-A947-70E740481C1C}">
                <a14:useLocalDpi xmlns:a14="http://schemas.microsoft.com/office/drawing/2010/main" val="0"/>
              </a:ext>
            </a:extLst>
          </a:blip>
          <a:srcRect l="10611" t="8099" r="5707" b="23537"/>
          <a:stretch>
            <a:fillRect/>
          </a:stretch>
        </p:blipFill>
        <p:spPr bwMode="auto">
          <a:xfrm>
            <a:off x="2953410" y="3392031"/>
            <a:ext cx="960835" cy="451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4" name="image84.jpeg" descr="https://encrypted-tbn3.gstatic.com/images?q=tbn:ANd9GcTCgXX6MD_Kx7h8mTR8gZ3PFBbnaoWquGebb6DEIFHo77io85RP20MdB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860" y="3002696"/>
            <a:ext cx="788194" cy="40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5" name="image85.jpeg" descr="https://encrypted-tbn2.gstatic.com/images?q=tbn:ANd9GcQC7auPC6Cy3vt4Bz7Rn5pcfa3vpFPgpGEtIo9mjn_LRAm-3TAI5Jx_u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7229" y="2895540"/>
            <a:ext cx="640556" cy="61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6" name="image86.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07126" y="2706231"/>
            <a:ext cx="978694"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 name="image87.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64101" y="2875300"/>
            <a:ext cx="1273969" cy="4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8" name="Shape 751"/>
          <p:cNvSpPr>
            <a:spLocks noChangeArrowheads="1"/>
          </p:cNvSpPr>
          <p:nvPr/>
        </p:nvSpPr>
        <p:spPr bwMode="auto">
          <a:xfrm>
            <a:off x="1429410" y="3748027"/>
            <a:ext cx="1322785" cy="438582"/>
          </a:xfrm>
          <a:prstGeom prst="rect">
            <a:avLst/>
          </a:prstGeom>
          <a:solidFill>
            <a:srgbClr val="FFFFFF"/>
          </a:solidFill>
          <a:ln w="9525">
            <a:solidFill>
              <a:srgbClr val="FFFFFF"/>
            </a:solidFill>
            <a:miter lim="800000"/>
            <a:headEnd/>
            <a:tailEnd/>
          </a:ln>
        </p:spPr>
        <p:txBody>
          <a:bodyPr lIns="57150" tIns="57150" rIns="57150" bIns="57150">
            <a:spAutoFit/>
          </a:bodyPr>
          <a:lstStyle>
            <a:lvl1pPr>
              <a:defRPr sz="2200">
                <a:solidFill>
                  <a:schemeClr val="hlink"/>
                </a:solidFill>
                <a:latin typeface="Arial" panose="020B0604020202020204" pitchFamily="34" charset="0"/>
                <a:ea typeface="MS PGothic" panose="020B0600070205080204" pitchFamily="34" charset="-128"/>
              </a:defRPr>
            </a:lvl1pPr>
            <a:lvl2pPr marL="742950" indent="-285750">
              <a:defRPr sz="2200">
                <a:solidFill>
                  <a:schemeClr val="hlink"/>
                </a:solidFill>
                <a:latin typeface="Arial" panose="020B0604020202020204" pitchFamily="34" charset="0"/>
                <a:ea typeface="MS PGothic" panose="020B0600070205080204" pitchFamily="34" charset="-128"/>
              </a:defRPr>
            </a:lvl2pPr>
            <a:lvl3pPr marL="1143000" indent="-228600">
              <a:defRPr sz="2200">
                <a:solidFill>
                  <a:schemeClr val="hlink"/>
                </a:solidFill>
                <a:latin typeface="Arial" panose="020B0604020202020204" pitchFamily="34" charset="0"/>
                <a:ea typeface="MS PGothic" panose="020B0600070205080204" pitchFamily="34" charset="-128"/>
              </a:defRPr>
            </a:lvl3pPr>
            <a:lvl4pPr marL="1600200" indent="-228600">
              <a:defRPr sz="2200">
                <a:solidFill>
                  <a:schemeClr val="hlink"/>
                </a:solidFill>
                <a:latin typeface="Arial" panose="020B0604020202020204" pitchFamily="34" charset="0"/>
                <a:ea typeface="MS PGothic" panose="020B0600070205080204" pitchFamily="34" charset="-128"/>
              </a:defRPr>
            </a:lvl4pPr>
            <a:lvl5pPr marL="2057400" indent="-228600">
              <a:defRPr sz="2200">
                <a:solidFill>
                  <a:schemeClr val="hlink"/>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spcBef>
                <a:spcPts val="225"/>
              </a:spcBef>
            </a:pPr>
            <a:r>
              <a:rPr lang="en-US" altLang="en-US" sz="1050"/>
              <a:t>US Government standard SP800-53</a:t>
            </a:r>
          </a:p>
        </p:txBody>
      </p:sp>
      <p:pic>
        <p:nvPicPr>
          <p:cNvPr id="19" name="image88.jpeg" descr="http://www.opencarttraining.com/wp-content/uploads/pci-complianc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00081" y="2820532"/>
            <a:ext cx="794147" cy="640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0" name="image89.png" descr="European Commission log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09382" y="4039731"/>
            <a:ext cx="726281"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1" name="image90.png" descr="ISO 270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43069" y="3808095"/>
            <a:ext cx="636985" cy="636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2" name="image91.png" descr="ITA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62189" y="4089630"/>
            <a:ext cx="651272"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3" name="Shape 756"/>
          <p:cNvSpPr>
            <a:spLocks noChangeArrowheads="1"/>
          </p:cNvSpPr>
          <p:nvPr/>
        </p:nvSpPr>
        <p:spPr bwMode="auto">
          <a:xfrm>
            <a:off x="4950088" y="3296782"/>
            <a:ext cx="673894" cy="276999"/>
          </a:xfrm>
          <a:prstGeom prst="rect">
            <a:avLst/>
          </a:prstGeom>
          <a:solidFill>
            <a:srgbClr val="FFFFFF"/>
          </a:solidFill>
          <a:ln w="9525">
            <a:solidFill>
              <a:srgbClr val="FFFFFF"/>
            </a:solidFill>
            <a:miter lim="800000"/>
            <a:headEnd/>
            <a:tailEnd/>
          </a:ln>
        </p:spPr>
        <p:txBody>
          <a:bodyPr lIns="57150" tIns="57150" rIns="57150" bIns="57150">
            <a:spAutoFit/>
          </a:bodyPr>
          <a:lstStyle>
            <a:lvl1pPr>
              <a:defRPr sz="2200">
                <a:solidFill>
                  <a:schemeClr val="hlink"/>
                </a:solidFill>
                <a:latin typeface="Arial" panose="020B0604020202020204" pitchFamily="34" charset="0"/>
                <a:ea typeface="MS PGothic" panose="020B0600070205080204" pitchFamily="34" charset="-128"/>
              </a:defRPr>
            </a:lvl1pPr>
            <a:lvl2pPr marL="742950" indent="-285750">
              <a:defRPr sz="2200">
                <a:solidFill>
                  <a:schemeClr val="hlink"/>
                </a:solidFill>
                <a:latin typeface="Arial" panose="020B0604020202020204" pitchFamily="34" charset="0"/>
                <a:ea typeface="MS PGothic" panose="020B0600070205080204" pitchFamily="34" charset="-128"/>
              </a:defRPr>
            </a:lvl2pPr>
            <a:lvl3pPr marL="1143000" indent="-228600">
              <a:defRPr sz="2200">
                <a:solidFill>
                  <a:schemeClr val="hlink"/>
                </a:solidFill>
                <a:latin typeface="Arial" panose="020B0604020202020204" pitchFamily="34" charset="0"/>
                <a:ea typeface="MS PGothic" panose="020B0600070205080204" pitchFamily="34" charset="-128"/>
              </a:defRPr>
            </a:lvl3pPr>
            <a:lvl4pPr marL="1600200" indent="-228600">
              <a:defRPr sz="2200">
                <a:solidFill>
                  <a:schemeClr val="hlink"/>
                </a:solidFill>
                <a:latin typeface="Arial" panose="020B0604020202020204" pitchFamily="34" charset="0"/>
                <a:ea typeface="MS PGothic" panose="020B0600070205080204" pitchFamily="34" charset="-128"/>
              </a:defRPr>
            </a:lvl4pPr>
            <a:lvl5pPr marL="2057400" indent="-228600">
              <a:defRPr sz="2200">
                <a:solidFill>
                  <a:schemeClr val="hlink"/>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spcBef>
                <a:spcPts val="225"/>
              </a:spcBef>
            </a:pPr>
            <a:r>
              <a:rPr lang="en-US" altLang="en-US" sz="1050"/>
              <a:t>PCI SAQ</a:t>
            </a:r>
          </a:p>
        </p:txBody>
      </p:sp>
      <p:pic>
        <p:nvPicPr>
          <p:cNvPr id="24" name="image92.png" descr="PCI DS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85707" y="3950434"/>
            <a:ext cx="66794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5" name="Shape 758"/>
          <p:cNvSpPr>
            <a:spLocks noChangeArrowheads="1"/>
          </p:cNvSpPr>
          <p:nvPr/>
        </p:nvSpPr>
        <p:spPr bwMode="auto">
          <a:xfrm>
            <a:off x="4951278" y="4009965"/>
            <a:ext cx="673894" cy="464230"/>
          </a:xfrm>
          <a:prstGeom prst="rect">
            <a:avLst/>
          </a:prstGeom>
          <a:solidFill>
            <a:srgbClr val="FFFFFF"/>
          </a:solidFill>
          <a:ln w="9525">
            <a:solidFill>
              <a:srgbClr val="FFFFFF"/>
            </a:solidFill>
            <a:miter lim="800000"/>
            <a:headEnd/>
            <a:tailEnd/>
          </a:ln>
        </p:spPr>
        <p:txBody>
          <a:bodyPr lIns="57150" tIns="57150" rIns="57150" bIns="57150">
            <a:spAutoFit/>
          </a:bodyPr>
          <a:lstStyle>
            <a:lvl1pPr>
              <a:defRPr sz="2200">
                <a:solidFill>
                  <a:schemeClr val="hlink"/>
                </a:solidFill>
                <a:latin typeface="Arial" panose="020B0604020202020204" pitchFamily="34" charset="0"/>
                <a:ea typeface="MS PGothic" panose="020B0600070205080204" pitchFamily="34" charset="-128"/>
              </a:defRPr>
            </a:lvl1pPr>
            <a:lvl2pPr marL="742950" indent="-285750">
              <a:defRPr sz="2200">
                <a:solidFill>
                  <a:schemeClr val="hlink"/>
                </a:solidFill>
                <a:latin typeface="Arial" panose="020B0604020202020204" pitchFamily="34" charset="0"/>
                <a:ea typeface="MS PGothic" panose="020B0600070205080204" pitchFamily="34" charset="-128"/>
              </a:defRPr>
            </a:lvl2pPr>
            <a:lvl3pPr marL="1143000" indent="-228600">
              <a:defRPr sz="2200">
                <a:solidFill>
                  <a:schemeClr val="hlink"/>
                </a:solidFill>
                <a:latin typeface="Arial" panose="020B0604020202020204" pitchFamily="34" charset="0"/>
                <a:ea typeface="MS PGothic" panose="020B0600070205080204" pitchFamily="34" charset="-128"/>
              </a:defRPr>
            </a:lvl3pPr>
            <a:lvl4pPr marL="1600200" indent="-228600">
              <a:defRPr sz="2200">
                <a:solidFill>
                  <a:schemeClr val="hlink"/>
                </a:solidFill>
                <a:latin typeface="Arial" panose="020B0604020202020204" pitchFamily="34" charset="0"/>
                <a:ea typeface="MS PGothic" panose="020B0600070205080204" pitchFamily="34" charset="-128"/>
              </a:defRPr>
            </a:lvl4pPr>
            <a:lvl5pPr marL="2057400" indent="-228600">
              <a:defRPr sz="2200">
                <a:solidFill>
                  <a:schemeClr val="hlink"/>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spcBef>
                <a:spcPts val="225"/>
              </a:spcBef>
            </a:pPr>
            <a:r>
              <a:rPr lang="en-US" altLang="en-US" sz="1050"/>
              <a:t>PCI ROC</a:t>
            </a:r>
            <a:endParaRPr lang="en-US" altLang="en-US" sz="1650">
              <a:solidFill>
                <a:srgbClr val="0000CC"/>
              </a:solidFill>
            </a:endParaRPr>
          </a:p>
          <a:p>
            <a:pPr>
              <a:spcBef>
                <a:spcPts val="225"/>
              </a:spcBef>
            </a:pPr>
            <a:r>
              <a:rPr lang="en-US" altLang="en-US" sz="1050"/>
              <a:t>PCI AOC</a:t>
            </a:r>
          </a:p>
        </p:txBody>
      </p:sp>
      <p:grpSp>
        <p:nvGrpSpPr>
          <p:cNvPr id="26" name="Group 746"/>
          <p:cNvGrpSpPr>
            <a:grpSpLocks/>
          </p:cNvGrpSpPr>
          <p:nvPr/>
        </p:nvGrpSpPr>
        <p:grpSpPr bwMode="auto">
          <a:xfrm>
            <a:off x="6707417" y="3650056"/>
            <a:ext cx="1130298" cy="1092037"/>
            <a:chOff x="0" y="0"/>
            <a:chExt cx="2352675" cy="2479902"/>
          </a:xfrm>
        </p:grpSpPr>
        <p:sp>
          <p:nvSpPr>
            <p:cNvPr id="27" name="Shape 744"/>
            <p:cNvSpPr>
              <a:spLocks noChangeArrowheads="1"/>
            </p:cNvSpPr>
            <p:nvPr/>
          </p:nvSpPr>
          <p:spPr bwMode="auto">
            <a:xfrm>
              <a:off x="0" y="0"/>
              <a:ext cx="2352675" cy="2479902"/>
            </a:xfrm>
            <a:prstGeom prst="roundRect">
              <a:avLst>
                <a:gd name="adj" fmla="val 7412"/>
              </a:avLst>
            </a:prstGeom>
            <a:noFill/>
            <a:ln w="19050">
              <a:solidFill>
                <a:srgbClr val="7E7E7E"/>
              </a:solidFill>
              <a:prstDash val="dash"/>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sz="2200">
                  <a:solidFill>
                    <a:schemeClr val="hlink"/>
                  </a:solidFill>
                  <a:latin typeface="Arial" panose="020B0604020202020204" pitchFamily="34" charset="0"/>
                  <a:ea typeface="MS PGothic" panose="020B0600070205080204" pitchFamily="34" charset="-128"/>
                </a:defRPr>
              </a:lvl1pPr>
              <a:lvl2pPr marL="742950" indent="-285750">
                <a:defRPr sz="2200">
                  <a:solidFill>
                    <a:schemeClr val="hlink"/>
                  </a:solidFill>
                  <a:latin typeface="Arial" panose="020B0604020202020204" pitchFamily="34" charset="0"/>
                  <a:ea typeface="MS PGothic" panose="020B0600070205080204" pitchFamily="34" charset="-128"/>
                </a:defRPr>
              </a:lvl2pPr>
              <a:lvl3pPr marL="1143000" indent="-228600">
                <a:defRPr sz="2200">
                  <a:solidFill>
                    <a:schemeClr val="hlink"/>
                  </a:solidFill>
                  <a:latin typeface="Arial" panose="020B0604020202020204" pitchFamily="34" charset="0"/>
                  <a:ea typeface="MS PGothic" panose="020B0600070205080204" pitchFamily="34" charset="-128"/>
                </a:defRPr>
              </a:lvl3pPr>
              <a:lvl4pPr marL="1600200" indent="-228600">
                <a:defRPr sz="2200">
                  <a:solidFill>
                    <a:schemeClr val="hlink"/>
                  </a:solidFill>
                  <a:latin typeface="Arial" panose="020B0604020202020204" pitchFamily="34" charset="0"/>
                  <a:ea typeface="MS PGothic" panose="020B0600070205080204" pitchFamily="34" charset="-128"/>
                </a:defRPr>
              </a:lvl4pPr>
              <a:lvl5pPr marL="2057400" indent="-228600">
                <a:defRPr sz="2200">
                  <a:solidFill>
                    <a:schemeClr val="hlink"/>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gn="ctr">
                <a:spcBef>
                  <a:spcPts val="375"/>
                </a:spcBef>
              </a:pPr>
              <a:endParaRPr lang="en-US" altLang="en-US" sz="1500"/>
            </a:p>
          </p:txBody>
        </p:sp>
        <p:sp>
          <p:nvSpPr>
            <p:cNvPr id="28" name="Shape 745"/>
            <p:cNvSpPr>
              <a:spLocks noChangeArrowheads="1"/>
            </p:cNvSpPr>
            <p:nvPr/>
          </p:nvSpPr>
          <p:spPr bwMode="auto">
            <a:xfrm>
              <a:off x="51080" y="51080"/>
              <a:ext cx="2250514" cy="911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7150" tIns="57150" rIns="57150" bIns="57150">
              <a:spAutoFit/>
            </a:bodyPr>
            <a:lstStyle>
              <a:lvl1pPr>
                <a:defRPr sz="2200">
                  <a:solidFill>
                    <a:schemeClr val="hlink"/>
                  </a:solidFill>
                  <a:latin typeface="Arial" panose="020B0604020202020204" pitchFamily="34" charset="0"/>
                  <a:ea typeface="MS PGothic" panose="020B0600070205080204" pitchFamily="34" charset="-128"/>
                </a:defRPr>
              </a:lvl1pPr>
              <a:lvl2pPr marL="742950" indent="-285750">
                <a:defRPr sz="2200">
                  <a:solidFill>
                    <a:schemeClr val="hlink"/>
                  </a:solidFill>
                  <a:latin typeface="Arial" panose="020B0604020202020204" pitchFamily="34" charset="0"/>
                  <a:ea typeface="MS PGothic" panose="020B0600070205080204" pitchFamily="34" charset="-128"/>
                </a:defRPr>
              </a:lvl2pPr>
              <a:lvl3pPr marL="1143000" indent="-228600">
                <a:defRPr sz="2200">
                  <a:solidFill>
                    <a:schemeClr val="hlink"/>
                  </a:solidFill>
                  <a:latin typeface="Arial" panose="020B0604020202020204" pitchFamily="34" charset="0"/>
                  <a:ea typeface="MS PGothic" panose="020B0600070205080204" pitchFamily="34" charset="-128"/>
                </a:defRPr>
              </a:lvl3pPr>
              <a:lvl4pPr marL="1600200" indent="-228600">
                <a:defRPr sz="2200">
                  <a:solidFill>
                    <a:schemeClr val="hlink"/>
                  </a:solidFill>
                  <a:latin typeface="Arial" panose="020B0604020202020204" pitchFamily="34" charset="0"/>
                  <a:ea typeface="MS PGothic" panose="020B0600070205080204" pitchFamily="34" charset="-128"/>
                </a:defRPr>
              </a:lvl4pPr>
              <a:lvl5pPr marL="2057400" indent="-228600">
                <a:defRPr sz="2200">
                  <a:solidFill>
                    <a:schemeClr val="hlink"/>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gn="ctr">
                <a:spcBef>
                  <a:spcPts val="300"/>
                </a:spcBef>
              </a:pPr>
              <a:r>
                <a:rPr lang="en-US" altLang="en-US" sz="1200" dirty="0"/>
                <a:t>Targeted for 2015</a:t>
              </a:r>
            </a:p>
          </p:txBody>
        </p:sp>
      </p:grpSp>
    </p:spTree>
    <p:extLst>
      <p:ext uri="{BB962C8B-B14F-4D97-AF65-F5344CB8AC3E}">
        <p14:creationId xmlns:p14="http://schemas.microsoft.com/office/powerpoint/2010/main" val="4154771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body" idx="1"/>
          </p:nvPr>
        </p:nvSpPr>
        <p:spPr>
          <a:xfrm>
            <a:off x="333375" y="2762250"/>
            <a:ext cx="8672807" cy="1463071"/>
          </a:xfrm>
          <a:prstGeom prst="rect">
            <a:avLst/>
          </a:prstGeom>
        </p:spPr>
        <p:txBody>
          <a:bodyPr>
            <a:normAutofit fontScale="92500" lnSpcReduction="20000"/>
          </a:bodyPr>
          <a:lstStyle/>
          <a:p>
            <a:pPr lvl="0">
              <a:defRPr sz="1800">
                <a:solidFill>
                  <a:srgbClr val="000000"/>
                </a:solidFill>
              </a:defRPr>
            </a:pPr>
            <a:r>
              <a:rPr lang="en-US" dirty="0">
                <a:solidFill>
                  <a:schemeClr val="tx1">
                    <a:lumMod val="95000"/>
                    <a:lumOff val="5000"/>
                  </a:schemeClr>
                </a:solidFill>
              </a:rPr>
              <a:t>A</a:t>
            </a:r>
            <a:r>
              <a:rPr>
                <a:solidFill>
                  <a:schemeClr val="tx1">
                    <a:lumMod val="95000"/>
                    <a:lumOff val="5000"/>
                  </a:schemeClr>
                </a:solidFill>
              </a:rPr>
              <a:t>cross public and private sources - and geographies. </a:t>
            </a:r>
          </a:p>
          <a:p>
            <a:pPr lvl="0">
              <a:defRPr sz="1800">
                <a:solidFill>
                  <a:srgbClr val="000000"/>
                </a:solidFill>
              </a:defRPr>
            </a:pPr>
            <a:r>
              <a:rPr lang="en-US" dirty="0">
                <a:solidFill>
                  <a:schemeClr val="tx1">
                    <a:lumMod val="95000"/>
                    <a:lumOff val="5000"/>
                  </a:schemeClr>
                </a:solidFill>
              </a:rPr>
              <a:t>Regulatory </a:t>
            </a:r>
            <a:r>
              <a:rPr>
                <a:solidFill>
                  <a:schemeClr val="tx1">
                    <a:lumMod val="95000"/>
                    <a:lumOff val="5000"/>
                  </a:schemeClr>
                </a:solidFill>
              </a:rPr>
              <a:t>compliance</a:t>
            </a:r>
            <a:r>
              <a:rPr lang="en-US" dirty="0">
                <a:solidFill>
                  <a:schemeClr val="tx1">
                    <a:lumMod val="95000"/>
                    <a:lumOff val="5000"/>
                  </a:schemeClr>
                </a:solidFill>
              </a:rPr>
              <a:t> needs </a:t>
            </a:r>
            <a:r>
              <a:rPr>
                <a:solidFill>
                  <a:schemeClr val="tx1">
                    <a:lumMod val="95000"/>
                    <a:lumOff val="5000"/>
                  </a:schemeClr>
                </a:solidFill>
              </a:rPr>
              <a:t>data localization and management</a:t>
            </a:r>
          </a:p>
          <a:p>
            <a:pPr marL="257175" lvl="1" indent="200024">
              <a:buSzTx/>
              <a:buNone/>
              <a:defRPr sz="1800">
                <a:solidFill>
                  <a:srgbClr val="000000"/>
                </a:solidFill>
              </a:defRPr>
            </a:pPr>
            <a:r>
              <a:rPr i="1">
                <a:solidFill>
                  <a:srgbClr val="002060"/>
                </a:solidFill>
                <a:latin typeface="Calibri"/>
                <a:ea typeface="Calibri"/>
                <a:cs typeface="Calibri"/>
                <a:sym typeface="Calibri"/>
              </a:rPr>
              <a:t>seamlessly move data to compute and compute to data </a:t>
            </a:r>
            <a:endParaRPr>
              <a:solidFill>
                <a:srgbClr val="002060"/>
              </a:solidFill>
              <a:latin typeface="Calibri"/>
              <a:ea typeface="Calibri"/>
              <a:cs typeface="Calibri"/>
              <a:sym typeface="Calibri"/>
            </a:endParaRPr>
          </a:p>
          <a:p>
            <a:pPr lvl="0">
              <a:defRPr sz="1800">
                <a:solidFill>
                  <a:srgbClr val="000000"/>
                </a:solidFill>
              </a:defRPr>
            </a:pPr>
            <a:r>
              <a:rPr>
                <a:solidFill>
                  <a:schemeClr val="tx1">
                    <a:lumMod val="95000"/>
                    <a:lumOff val="5000"/>
                  </a:schemeClr>
                </a:solidFill>
              </a:rPr>
              <a:t>Enabled by global data centers, cognitive services, enterprise integration, and portability</a:t>
            </a:r>
          </a:p>
        </p:txBody>
      </p:sp>
      <p:sp>
        <p:nvSpPr>
          <p:cNvPr id="172" name="Shape 172"/>
          <p:cNvSpPr>
            <a:spLocks noGrp="1"/>
          </p:cNvSpPr>
          <p:nvPr>
            <p:ph type="sldNum" sz="quarter" idx="2"/>
          </p:nvPr>
        </p:nvSpPr>
        <p:spPr>
          <a:xfrm>
            <a:off x="8458501" y="4738298"/>
            <a:ext cx="467474" cy="261132"/>
          </a:xfrm>
          <a:prstGeom prst="rect">
            <a:avLst/>
          </a:prstGeom>
          <a:extLst>
            <a:ext uri="{C572A759-6A51-4108-AA02-DFA0A04FC94B}">
              <ma14:wrappingTextBoxFlag xmlns:ma14="http://schemas.microsoft.com/office/mac/drawingml/2011/main" xmlns="" val="1"/>
            </a:ext>
          </a:extLst>
        </p:spPr>
        <p:txBody>
          <a:bodyPr lIns="0" tIns="0" rIns="0" bIns="0">
            <a:normAutofit/>
          </a:bodyPr>
          <a:lstStyle/>
          <a:p>
            <a:pPr lvl="0">
              <a:defRPr sz="1800">
                <a:solidFill>
                  <a:srgbClr val="000000"/>
                </a:solidFill>
              </a:defRPr>
            </a:pPr>
            <a:fld id="{86CB4B4D-7CA3-9044-876B-883B54F8677D}" type="slidenum">
              <a:rPr sz="1188">
                <a:solidFill>
                  <a:srgbClr val="888888"/>
                </a:solidFill>
              </a:rPr>
              <a:pPr lvl="0">
                <a:defRPr sz="1800">
                  <a:solidFill>
                    <a:srgbClr val="000000"/>
                  </a:solidFill>
                </a:defRPr>
              </a:pPr>
              <a:t>16</a:t>
            </a:fld>
            <a:endParaRPr sz="1188">
              <a:solidFill>
                <a:srgbClr val="888888"/>
              </a:solidFill>
            </a:endParaRPr>
          </a:p>
        </p:txBody>
      </p:sp>
      <p:pic>
        <p:nvPicPr>
          <p:cNvPr id="173" name="image20.png" descr="SparkBanner.png"/>
          <p:cNvPicPr/>
          <p:nvPr/>
        </p:nvPicPr>
        <p:blipFill>
          <a:blip r:embed="rId2" cstate="print">
            <a:extLst/>
          </a:blip>
          <a:stretch>
            <a:fillRect/>
          </a:stretch>
        </p:blipFill>
        <p:spPr>
          <a:xfrm>
            <a:off x="4429125" y="3905250"/>
            <a:ext cx="798376" cy="562122"/>
          </a:xfrm>
          <a:prstGeom prst="rect">
            <a:avLst/>
          </a:prstGeom>
          <a:ln w="12700">
            <a:miter lim="400000"/>
          </a:ln>
        </p:spPr>
      </p:pic>
      <p:pic>
        <p:nvPicPr>
          <p:cNvPr id="174" name="image21.png" descr="container.gif"/>
          <p:cNvPicPr/>
          <p:nvPr/>
        </p:nvPicPr>
        <p:blipFill>
          <a:blip r:embed="rId3">
            <a:extLst/>
          </a:blip>
          <a:stretch>
            <a:fillRect/>
          </a:stretch>
        </p:blipFill>
        <p:spPr>
          <a:xfrm>
            <a:off x="5803381" y="4050003"/>
            <a:ext cx="815133" cy="472359"/>
          </a:xfrm>
          <a:prstGeom prst="rect">
            <a:avLst/>
          </a:prstGeom>
          <a:ln w="12700">
            <a:miter lim="400000"/>
          </a:ln>
        </p:spPr>
      </p:pic>
      <p:pic>
        <p:nvPicPr>
          <p:cNvPr id="176" name="image22.jpg" descr="watson.jpg"/>
          <p:cNvPicPr/>
          <p:nvPr/>
        </p:nvPicPr>
        <p:blipFill>
          <a:blip r:embed="rId4">
            <a:extLst/>
          </a:blip>
          <a:stretch>
            <a:fillRect/>
          </a:stretch>
        </p:blipFill>
        <p:spPr>
          <a:xfrm>
            <a:off x="3286125" y="3905250"/>
            <a:ext cx="624206" cy="617113"/>
          </a:xfrm>
          <a:prstGeom prst="rect">
            <a:avLst/>
          </a:prstGeom>
          <a:ln w="12700">
            <a:miter lim="400000"/>
          </a:ln>
        </p:spPr>
      </p:pic>
      <p:pic>
        <p:nvPicPr>
          <p:cNvPr id="197" name="image14.png" descr="softlayer2.png"/>
          <p:cNvPicPr/>
          <p:nvPr/>
        </p:nvPicPr>
        <p:blipFill>
          <a:blip r:embed="rId5">
            <a:extLst/>
          </a:blip>
          <a:stretch>
            <a:fillRect/>
          </a:stretch>
        </p:blipFill>
        <p:spPr>
          <a:xfrm>
            <a:off x="1952625" y="4191000"/>
            <a:ext cx="898006" cy="138328"/>
          </a:xfrm>
          <a:prstGeom prst="rect">
            <a:avLst/>
          </a:prstGeom>
          <a:ln w="12700">
            <a:miter lim="400000"/>
          </a:ln>
        </p:spPr>
      </p:pic>
      <p:sp>
        <p:nvSpPr>
          <p:cNvPr id="179" name="Shape 179"/>
          <p:cNvSpPr/>
          <p:nvPr/>
        </p:nvSpPr>
        <p:spPr>
          <a:xfrm>
            <a:off x="1143000" y="1314134"/>
            <a:ext cx="6639226" cy="225488"/>
          </a:xfrm>
          <a:prstGeom prst="leftRightArrow">
            <a:avLst>
              <a:gd name="adj1" fmla="val 50000"/>
              <a:gd name="adj2" fmla="val 50000"/>
            </a:avLst>
          </a:prstGeom>
          <a:solidFill>
            <a:srgbClr val="0070C0"/>
          </a:solidFill>
          <a:ln w="12700">
            <a:miter lim="400000"/>
          </a:ln>
        </p:spPr>
        <p:txBody>
          <a:bodyPr lIns="0" tIns="0" rIns="0" bIns="0" anchor="ctr"/>
          <a:lstStyle/>
          <a:p>
            <a:pPr lvl="0" algn="ctr">
              <a:defRPr sz="1800">
                <a:solidFill>
                  <a:srgbClr val="808080"/>
                </a:solidFill>
                <a:latin typeface="Arial"/>
                <a:ea typeface="Arial"/>
                <a:cs typeface="Arial"/>
                <a:sym typeface="Arial"/>
              </a:defRPr>
            </a:pPr>
            <a:endParaRPr sz="1125"/>
          </a:p>
        </p:txBody>
      </p:sp>
      <p:sp>
        <p:nvSpPr>
          <p:cNvPr id="180" name="Shape 180"/>
          <p:cNvSpPr/>
          <p:nvPr/>
        </p:nvSpPr>
        <p:spPr>
          <a:xfrm>
            <a:off x="1285875" y="904875"/>
            <a:ext cx="1571625" cy="39754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spcBef>
                <a:spcPts val="400"/>
              </a:spcBef>
              <a:defRPr sz="2000">
                <a:solidFill>
                  <a:srgbClr val="808080"/>
                </a:solidFill>
                <a:latin typeface="Arial Bold"/>
                <a:ea typeface="Arial Bold"/>
                <a:cs typeface="Arial Bold"/>
                <a:sym typeface="Arial Bold"/>
              </a:defRPr>
            </a:lvl1pPr>
          </a:lstStyle>
          <a:p>
            <a:pPr lvl="0">
              <a:defRPr sz="1800">
                <a:solidFill>
                  <a:srgbClr val="000000"/>
                </a:solidFill>
              </a:defRPr>
            </a:pPr>
            <a:r>
              <a:rPr lang="en-US" sz="1125" b="1" dirty="0">
                <a:solidFill>
                  <a:srgbClr val="1174B8"/>
                </a:solidFill>
              </a:rPr>
              <a:t>IT Control &amp;</a:t>
            </a:r>
          </a:p>
          <a:p>
            <a:pPr lvl="0">
              <a:defRPr sz="1800">
                <a:solidFill>
                  <a:srgbClr val="000000"/>
                </a:solidFill>
              </a:defRPr>
            </a:pPr>
            <a:r>
              <a:rPr lang="en-US" sz="1125" b="1" dirty="0">
                <a:solidFill>
                  <a:srgbClr val="1174B8"/>
                </a:solidFill>
              </a:rPr>
              <a:t>Economics</a:t>
            </a:r>
            <a:endParaRPr sz="1125" b="1">
              <a:solidFill>
                <a:srgbClr val="1174B8"/>
              </a:solidFill>
            </a:endParaRPr>
          </a:p>
        </p:txBody>
      </p:sp>
      <p:sp>
        <p:nvSpPr>
          <p:cNvPr id="181" name="Shape 181"/>
          <p:cNvSpPr/>
          <p:nvPr/>
        </p:nvSpPr>
        <p:spPr>
          <a:xfrm>
            <a:off x="6762750" y="904875"/>
            <a:ext cx="1045941" cy="39754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spcBef>
                <a:spcPts val="400"/>
              </a:spcBef>
              <a:defRPr sz="2000">
                <a:solidFill>
                  <a:srgbClr val="808080"/>
                </a:solidFill>
                <a:latin typeface="Arial Bold"/>
                <a:ea typeface="Arial Bold"/>
                <a:cs typeface="Arial Bold"/>
                <a:sym typeface="Arial Bold"/>
              </a:defRPr>
            </a:lvl1pPr>
          </a:lstStyle>
          <a:p>
            <a:pPr lvl="0">
              <a:defRPr sz="1800">
                <a:solidFill>
                  <a:srgbClr val="000000"/>
                </a:solidFill>
              </a:defRPr>
            </a:pPr>
            <a:r>
              <a:rPr lang="en-US" sz="1125" b="1" dirty="0">
                <a:solidFill>
                  <a:srgbClr val="1174B8"/>
                </a:solidFill>
              </a:rPr>
              <a:t>Cloud </a:t>
            </a:r>
            <a:r>
              <a:rPr sz="1125" b="1">
                <a:solidFill>
                  <a:srgbClr val="1174B8"/>
                </a:solidFill>
              </a:rPr>
              <a:t>Scale</a:t>
            </a:r>
            <a:r>
              <a:rPr lang="en-US" sz="1125" b="1" dirty="0">
                <a:solidFill>
                  <a:srgbClr val="1174B8"/>
                </a:solidFill>
              </a:rPr>
              <a:t> &amp;</a:t>
            </a:r>
          </a:p>
          <a:p>
            <a:pPr lvl="0">
              <a:defRPr sz="1800">
                <a:solidFill>
                  <a:srgbClr val="000000"/>
                </a:solidFill>
              </a:defRPr>
            </a:pPr>
            <a:r>
              <a:rPr lang="en-US" sz="1125" b="1" dirty="0">
                <a:solidFill>
                  <a:srgbClr val="1174B8"/>
                </a:solidFill>
              </a:rPr>
              <a:t>Economics</a:t>
            </a:r>
            <a:endParaRPr sz="1125" b="1">
              <a:solidFill>
                <a:srgbClr val="1174B8"/>
              </a:solidFill>
            </a:endParaRPr>
          </a:p>
        </p:txBody>
      </p:sp>
      <p:pic>
        <p:nvPicPr>
          <p:cNvPr id="193" name="image19.png"/>
          <p:cNvPicPr/>
          <p:nvPr/>
        </p:nvPicPr>
        <p:blipFill>
          <a:blip r:embed="rId6">
            <a:extLst/>
          </a:blip>
          <a:stretch>
            <a:fillRect/>
          </a:stretch>
        </p:blipFill>
        <p:spPr>
          <a:xfrm>
            <a:off x="7425425" y="1972152"/>
            <a:ext cx="281911" cy="240574"/>
          </a:xfrm>
          <a:prstGeom prst="rect">
            <a:avLst/>
          </a:prstGeom>
          <a:ln w="12700">
            <a:miter lim="400000"/>
          </a:ln>
          <a:effectLst>
            <a:outerShdw blurRad="50800" dist="38100" dir="2700000" rotWithShape="0">
              <a:srgbClr val="000000">
                <a:alpha val="40000"/>
              </a:srgbClr>
            </a:outerShdw>
          </a:effectLst>
        </p:spPr>
      </p:pic>
      <p:pic>
        <p:nvPicPr>
          <p:cNvPr id="194" name="image17.png"/>
          <p:cNvPicPr/>
          <p:nvPr/>
        </p:nvPicPr>
        <p:blipFill>
          <a:blip r:embed="rId7">
            <a:extLst/>
          </a:blip>
          <a:stretch>
            <a:fillRect/>
          </a:stretch>
        </p:blipFill>
        <p:spPr>
          <a:xfrm>
            <a:off x="7516155" y="1667337"/>
            <a:ext cx="289306" cy="237516"/>
          </a:xfrm>
          <a:prstGeom prst="rect">
            <a:avLst/>
          </a:prstGeom>
          <a:ln w="12700">
            <a:miter lim="400000"/>
          </a:ln>
          <a:effectLst>
            <a:outerShdw blurRad="50800" dist="38100" dir="2700000" rotWithShape="0">
              <a:srgbClr val="000000">
                <a:alpha val="40000"/>
              </a:srgbClr>
            </a:outerShdw>
          </a:effectLst>
        </p:spPr>
      </p:pic>
      <p:pic>
        <p:nvPicPr>
          <p:cNvPr id="195" name="image18.jpg" descr="wco.jpg"/>
          <p:cNvPicPr/>
          <p:nvPr/>
        </p:nvPicPr>
        <p:blipFill>
          <a:blip r:embed="rId8" cstate="print">
            <a:extLst/>
          </a:blip>
          <a:stretch>
            <a:fillRect/>
          </a:stretch>
        </p:blipFill>
        <p:spPr>
          <a:xfrm>
            <a:off x="6154411" y="1530695"/>
            <a:ext cx="554792" cy="466376"/>
          </a:xfrm>
          <a:prstGeom prst="rect">
            <a:avLst/>
          </a:prstGeom>
          <a:ln w="12700">
            <a:miter lim="400000"/>
          </a:ln>
        </p:spPr>
      </p:pic>
      <p:pic>
        <p:nvPicPr>
          <p:cNvPr id="76" name="image10.png" descr="cloud-blue"/>
          <p:cNvPicPr/>
          <p:nvPr/>
        </p:nvPicPr>
        <p:blipFill>
          <a:blip r:embed="rId9">
            <a:extLst/>
          </a:blip>
          <a:stretch>
            <a:fillRect/>
          </a:stretch>
        </p:blipFill>
        <p:spPr>
          <a:xfrm>
            <a:off x="2934155" y="1574240"/>
            <a:ext cx="770544" cy="516071"/>
          </a:xfrm>
          <a:prstGeom prst="rect">
            <a:avLst/>
          </a:prstGeom>
          <a:ln w="12700">
            <a:miter lim="400000"/>
          </a:ln>
        </p:spPr>
      </p:pic>
      <p:pic>
        <p:nvPicPr>
          <p:cNvPr id="77" name="image11.png" descr="Cloud-blue2"/>
          <p:cNvPicPr/>
          <p:nvPr/>
        </p:nvPicPr>
        <p:blipFill>
          <a:blip r:embed="rId10">
            <a:extLst/>
          </a:blip>
          <a:stretch>
            <a:fillRect/>
          </a:stretch>
        </p:blipFill>
        <p:spPr>
          <a:xfrm>
            <a:off x="4661191" y="1581555"/>
            <a:ext cx="767379" cy="502168"/>
          </a:xfrm>
          <a:prstGeom prst="rect">
            <a:avLst/>
          </a:prstGeom>
          <a:ln w="12700">
            <a:miter lim="400000"/>
          </a:ln>
        </p:spPr>
      </p:pic>
      <p:pic>
        <p:nvPicPr>
          <p:cNvPr id="78" name="image12.png" descr="cloud-red"/>
          <p:cNvPicPr/>
          <p:nvPr/>
        </p:nvPicPr>
        <p:blipFill>
          <a:blip r:embed="rId11">
            <a:extLst/>
          </a:blip>
          <a:stretch>
            <a:fillRect/>
          </a:stretch>
        </p:blipFill>
        <p:spPr>
          <a:xfrm>
            <a:off x="6698791" y="1617785"/>
            <a:ext cx="742964" cy="499631"/>
          </a:xfrm>
          <a:prstGeom prst="rect">
            <a:avLst/>
          </a:prstGeom>
          <a:ln w="12700">
            <a:miter lim="400000"/>
          </a:ln>
        </p:spPr>
      </p:pic>
      <p:sp>
        <p:nvSpPr>
          <p:cNvPr id="83" name="Shape 157"/>
          <p:cNvSpPr/>
          <p:nvPr/>
        </p:nvSpPr>
        <p:spPr>
          <a:xfrm>
            <a:off x="4678569" y="2083507"/>
            <a:ext cx="731652" cy="255560"/>
          </a:xfrm>
          <a:prstGeom prst="rect">
            <a:avLst/>
          </a:prstGeom>
          <a:ln w="12700">
            <a:miter lim="400000"/>
          </a:ln>
          <a:extLst>
            <a:ext uri="{C572A759-6A51-4108-AA02-DFA0A04FC94B}">
              <ma14:wrappingTextBoxFlag xmlns:ma14="http://schemas.microsoft.com/office/mac/drawingml/2011/main" xmlns="" val="1"/>
            </a:ext>
          </a:extLst>
        </p:spPr>
        <p:txBody>
          <a:bodyPr wrap="none" lIns="40819" tIns="40819" rIns="40819" bIns="40819">
            <a:spAutoFit/>
          </a:bodyPr>
          <a:lstStyle>
            <a:lvl1pPr algn="ctr">
              <a:defRPr sz="1800">
                <a:latin typeface="Helvetica Neue Light"/>
                <a:ea typeface="Helvetica Neue Light"/>
                <a:cs typeface="Helvetica Neue Light"/>
                <a:sym typeface="Helvetica Neue Light"/>
              </a:defRPr>
            </a:lvl1pPr>
          </a:lstStyle>
          <a:p>
            <a:pPr lvl="0"/>
            <a:r>
              <a:rPr sz="1125">
                <a:solidFill>
                  <a:schemeClr val="tx2">
                    <a:lumMod val="50000"/>
                  </a:schemeClr>
                </a:solidFill>
              </a:rPr>
              <a:t>Dedicated</a:t>
            </a:r>
          </a:p>
        </p:txBody>
      </p:sp>
      <p:sp>
        <p:nvSpPr>
          <p:cNvPr id="84" name="Shape 158"/>
          <p:cNvSpPr/>
          <p:nvPr/>
        </p:nvSpPr>
        <p:spPr>
          <a:xfrm>
            <a:off x="6848646" y="2099560"/>
            <a:ext cx="475171" cy="255560"/>
          </a:xfrm>
          <a:prstGeom prst="rect">
            <a:avLst/>
          </a:prstGeom>
          <a:ln w="12700">
            <a:miter lim="400000"/>
          </a:ln>
          <a:extLst>
            <a:ext uri="{C572A759-6A51-4108-AA02-DFA0A04FC94B}">
              <ma14:wrappingTextBoxFlag xmlns:ma14="http://schemas.microsoft.com/office/mac/drawingml/2011/main" xmlns="" val="1"/>
            </a:ext>
          </a:extLst>
        </p:spPr>
        <p:txBody>
          <a:bodyPr wrap="none" lIns="40819" tIns="40819" rIns="40819" bIns="40819">
            <a:spAutoFit/>
          </a:bodyPr>
          <a:lstStyle>
            <a:lvl1pPr>
              <a:defRPr sz="1800">
                <a:latin typeface="Helvetica Neue Light"/>
                <a:ea typeface="Helvetica Neue Light"/>
                <a:cs typeface="Helvetica Neue Light"/>
                <a:sym typeface="Helvetica Neue Light"/>
              </a:defRPr>
            </a:lvl1pPr>
          </a:lstStyle>
          <a:p>
            <a:pPr lvl="0"/>
            <a:r>
              <a:rPr sz="1125">
                <a:solidFill>
                  <a:schemeClr val="tx2">
                    <a:lumMod val="50000"/>
                  </a:schemeClr>
                </a:solidFill>
              </a:rPr>
              <a:t>Public</a:t>
            </a:r>
          </a:p>
        </p:txBody>
      </p:sp>
      <p:sp>
        <p:nvSpPr>
          <p:cNvPr id="86" name="Shape 165"/>
          <p:cNvSpPr/>
          <p:nvPr/>
        </p:nvSpPr>
        <p:spPr>
          <a:xfrm>
            <a:off x="1387698" y="2100810"/>
            <a:ext cx="924012" cy="255560"/>
          </a:xfrm>
          <a:prstGeom prst="rect">
            <a:avLst/>
          </a:prstGeom>
          <a:ln w="12700">
            <a:miter lim="400000"/>
          </a:ln>
          <a:extLst>
            <a:ext uri="{C572A759-6A51-4108-AA02-DFA0A04FC94B}">
              <ma14:wrappingTextBoxFlag xmlns:ma14="http://schemas.microsoft.com/office/mac/drawingml/2011/main" xmlns="" val="1"/>
            </a:ext>
          </a:extLst>
        </p:spPr>
        <p:txBody>
          <a:bodyPr wrap="none" lIns="40819" tIns="40819" rIns="40819" bIns="40819">
            <a:spAutoFit/>
          </a:bodyPr>
          <a:lstStyle>
            <a:lvl1pPr>
              <a:defRPr sz="1800">
                <a:latin typeface="Helvetica Neue Light"/>
                <a:ea typeface="Helvetica Neue Light"/>
                <a:cs typeface="Helvetica Neue Light"/>
                <a:sym typeface="Helvetica Neue Light"/>
              </a:defRPr>
            </a:lvl1pPr>
          </a:lstStyle>
          <a:p>
            <a:pPr lvl="0"/>
            <a:r>
              <a:rPr sz="1125">
                <a:solidFill>
                  <a:schemeClr val="tx2">
                    <a:lumMod val="50000"/>
                  </a:schemeClr>
                </a:solidFill>
              </a:rPr>
              <a:t>Traditional IT</a:t>
            </a:r>
          </a:p>
        </p:txBody>
      </p:sp>
      <p:pic>
        <p:nvPicPr>
          <p:cNvPr id="87" name="Picture1.png"/>
          <p:cNvPicPr/>
          <p:nvPr/>
        </p:nvPicPr>
        <p:blipFill>
          <a:blip r:embed="rId12">
            <a:extLst/>
          </a:blip>
          <a:stretch>
            <a:fillRect/>
          </a:stretch>
        </p:blipFill>
        <p:spPr>
          <a:xfrm>
            <a:off x="1526057" y="1624989"/>
            <a:ext cx="542298" cy="627436"/>
          </a:xfrm>
          <a:prstGeom prst="rect">
            <a:avLst/>
          </a:prstGeom>
          <a:ln w="12700">
            <a:miter lim="400000"/>
          </a:ln>
        </p:spPr>
      </p:pic>
      <p:sp>
        <p:nvSpPr>
          <p:cNvPr id="34" name="Shape 159"/>
          <p:cNvSpPr/>
          <p:nvPr/>
        </p:nvSpPr>
        <p:spPr>
          <a:xfrm>
            <a:off x="3095625" y="2095500"/>
            <a:ext cx="531276" cy="255560"/>
          </a:xfrm>
          <a:prstGeom prst="rect">
            <a:avLst/>
          </a:prstGeom>
          <a:ln w="12700">
            <a:miter lim="400000"/>
          </a:ln>
          <a:extLst>
            <a:ext uri="{C572A759-6A51-4108-AA02-DFA0A04FC94B}">
              <ma14:wrappingTextBoxFlag xmlns:ma14="http://schemas.microsoft.com/office/mac/drawingml/2011/main" xmlns="" val="1"/>
            </a:ext>
          </a:extLst>
        </p:spPr>
        <p:txBody>
          <a:bodyPr wrap="none" lIns="40819" tIns="40819" rIns="40819" bIns="40819">
            <a:spAutoFit/>
          </a:bodyPr>
          <a:lstStyle>
            <a:lvl1pPr>
              <a:defRPr sz="1800">
                <a:latin typeface="Helvetica Neue Light"/>
                <a:ea typeface="Helvetica Neue Light"/>
                <a:cs typeface="Helvetica Neue Light"/>
                <a:sym typeface="Helvetica Neue Light"/>
              </a:defRPr>
            </a:lvl1pPr>
          </a:lstStyle>
          <a:p>
            <a:pPr lvl="0"/>
            <a:r>
              <a:rPr lang="en-US" sz="1125" dirty="0">
                <a:solidFill>
                  <a:schemeClr val="tx2">
                    <a:lumMod val="50000"/>
                  </a:schemeClr>
                </a:solidFill>
              </a:rPr>
              <a:t>Private</a:t>
            </a:r>
            <a:endParaRPr sz="1125">
              <a:solidFill>
                <a:schemeClr val="tx2">
                  <a:lumMod val="50000"/>
                </a:schemeClr>
              </a:solidFill>
            </a:endParaRPr>
          </a:p>
        </p:txBody>
      </p:sp>
      <p:sp>
        <p:nvSpPr>
          <p:cNvPr id="36" name="Shape 171"/>
          <p:cNvSpPr/>
          <p:nvPr/>
        </p:nvSpPr>
        <p:spPr>
          <a:xfrm>
            <a:off x="285750" y="285750"/>
            <a:ext cx="829615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spcBef>
                <a:spcPts val="700"/>
              </a:spcBef>
              <a:defRPr sz="3200">
                <a:solidFill>
                  <a:srgbClr val="1174B8"/>
                </a:solidFill>
                <a:latin typeface="Arial Bold"/>
                <a:ea typeface="Arial Bold"/>
                <a:cs typeface="Arial Bold"/>
                <a:sym typeface="Arial Bold"/>
              </a:defRPr>
            </a:lvl1pPr>
          </a:lstStyle>
          <a:p>
            <a:r>
              <a:rPr lang="en-US" sz="2000" b="1" dirty="0">
                <a:solidFill>
                  <a:schemeClr val="tx1">
                    <a:lumMod val="50000"/>
                    <a:lumOff val="50000"/>
                  </a:schemeClr>
                </a:solidFill>
                <a:latin typeface="Arial" pitchFamily="34" charset="0"/>
                <a:cs typeface="Arial" pitchFamily="34" charset="0"/>
              </a:rPr>
              <a:t>DC Economics</a:t>
            </a:r>
          </a:p>
        </p:txBody>
      </p:sp>
    </p:spTree>
    <p:extLst>
      <p:ext uri="{BB962C8B-B14F-4D97-AF65-F5344CB8AC3E}">
        <p14:creationId xmlns:p14="http://schemas.microsoft.com/office/powerpoint/2010/main" val="405945153"/>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defRPr/>
            </a:pPr>
            <a:r>
              <a:rPr lang="en-US" sz="1350" dirty="0"/>
              <a:t>A Canadian financial services corporation wants to expand its online service offerings in the area of wealth management including benefit management for employers.</a:t>
            </a:r>
          </a:p>
          <a:p>
            <a:pPr>
              <a:defRPr/>
            </a:pPr>
            <a:r>
              <a:rPr lang="en-US" sz="1350" dirty="0"/>
              <a:t>Part of the offering is directed at public sector entities, essentially outsourcing part of their HR Benefit operations.</a:t>
            </a:r>
          </a:p>
          <a:p>
            <a:pPr>
              <a:defRPr/>
            </a:pPr>
            <a:r>
              <a:rPr lang="en-US" sz="1350" dirty="0"/>
              <a:t>The offering will require IT support on existing legacy services but also cloud enabled services to allow for flexible scaling and avoid capital investment.  </a:t>
            </a:r>
          </a:p>
          <a:p>
            <a:pPr>
              <a:defRPr/>
            </a:pPr>
            <a:r>
              <a:rPr lang="en-US" sz="1350" dirty="0"/>
              <a:t>The cloud solution will include:</a:t>
            </a:r>
          </a:p>
          <a:p>
            <a:pPr lvl="1">
              <a:defRPr/>
            </a:pPr>
            <a:r>
              <a:rPr lang="en-US" sz="1350" dirty="0"/>
              <a:t>Server and storage infrastructure </a:t>
            </a:r>
          </a:p>
          <a:p>
            <a:pPr lvl="1">
              <a:defRPr/>
            </a:pPr>
            <a:r>
              <a:rPr lang="en-US" sz="1350" dirty="0"/>
              <a:t>Software as a service including for certain front end processes like client on boarding</a:t>
            </a:r>
          </a:p>
          <a:p>
            <a:pPr lvl="1">
              <a:defRPr/>
            </a:pPr>
            <a:r>
              <a:rPr lang="en-US" sz="1350" dirty="0"/>
              <a:t>Linkages to legacy systems</a:t>
            </a:r>
          </a:p>
          <a:p>
            <a:pPr marL="217885" lvl="1" indent="0">
              <a:buNone/>
              <a:defRPr/>
            </a:pPr>
            <a:endParaRPr lang="en-US" sz="1350" dirty="0" smtClean="0"/>
          </a:p>
          <a:p>
            <a:pPr marL="217885" lvl="1" indent="0">
              <a:buNone/>
              <a:defRPr/>
            </a:pPr>
            <a:r>
              <a:rPr lang="en-US" sz="1350" dirty="0" smtClean="0"/>
              <a:t>*Office of the Superintendent of Financial Institutions (Canada)</a:t>
            </a:r>
            <a:endParaRPr lang="en-US" sz="1350" dirty="0"/>
          </a:p>
        </p:txBody>
      </p:sp>
      <p:sp>
        <p:nvSpPr>
          <p:cNvPr id="20483" name="Title 2"/>
          <p:cNvSpPr>
            <a:spLocks noGrp="1"/>
          </p:cNvSpPr>
          <p:nvPr>
            <p:ph type="title"/>
          </p:nvPr>
        </p:nvSpPr>
        <p:spPr/>
        <p:txBody>
          <a:bodyPr/>
          <a:lstStyle/>
          <a:p>
            <a:r>
              <a:rPr lang="en-US" altLang="en-US" sz="2800" dirty="0" smtClean="0"/>
              <a:t>Regulated Fact Case </a:t>
            </a:r>
            <a:br>
              <a:rPr lang="en-US" altLang="en-US" sz="2800" dirty="0" smtClean="0"/>
            </a:br>
            <a:r>
              <a:rPr lang="en-US" altLang="en-US" sz="2800" dirty="0" smtClean="0"/>
              <a:t>and OSFI* Considerations</a:t>
            </a:r>
          </a:p>
        </p:txBody>
      </p:sp>
    </p:spTree>
    <p:extLst>
      <p:ext uri="{BB962C8B-B14F-4D97-AF65-F5344CB8AC3E}">
        <p14:creationId xmlns:p14="http://schemas.microsoft.com/office/powerpoint/2010/main" val="1706320444"/>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3"/>
          <p:cNvSpPr>
            <a:spLocks noGrp="1"/>
          </p:cNvSpPr>
          <p:nvPr>
            <p:ph type="title"/>
          </p:nvPr>
        </p:nvSpPr>
        <p:spPr/>
        <p:txBody>
          <a:bodyPr/>
          <a:lstStyle/>
          <a:p>
            <a:r>
              <a:rPr lang="en-US" altLang="en-US" sz="1800"/>
              <a:t>OSFI guideline B-10:  Outsourcing of Business Activities, Functions and Processes</a:t>
            </a:r>
            <a:endParaRPr lang="en-CA" altLang="en-US" smtClean="0"/>
          </a:p>
        </p:txBody>
      </p:sp>
      <p:sp>
        <p:nvSpPr>
          <p:cNvPr id="22532" name="Rectangle 2"/>
          <p:cNvSpPr>
            <a:spLocks noChangeArrowheads="1"/>
          </p:cNvSpPr>
          <p:nvPr/>
        </p:nvSpPr>
        <p:spPr bwMode="auto">
          <a:xfrm>
            <a:off x="432262" y="1013395"/>
            <a:ext cx="8368838" cy="3618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125"/>
              </a:lnSpc>
            </a:pPr>
            <a:r>
              <a:rPr lang="en-CA" altLang="en-US" sz="1050" dirty="0"/>
              <a:t>Financial institutions outsource business activities, functions and processes to meet the challenges of technological innovation, increased specialization, cost control, and heightened competition. However, outsourcing can increase an institution’s dependence on third parties, which may increase its risk profile. Many financial sector regulators have responded by introducing guidance related to the management of outsourcing risks.</a:t>
            </a:r>
          </a:p>
          <a:p>
            <a:pPr eaLnBrk="1" hangingPunct="1">
              <a:lnSpc>
                <a:spcPts val="1125"/>
              </a:lnSpc>
            </a:pPr>
            <a:endParaRPr lang="en-CA" altLang="en-US" sz="1050" dirty="0"/>
          </a:p>
          <a:p>
            <a:pPr eaLnBrk="1" hangingPunct="1">
              <a:lnSpc>
                <a:spcPts val="1125"/>
              </a:lnSpc>
            </a:pPr>
            <a:r>
              <a:rPr lang="en-CA" altLang="en-US" sz="1050" dirty="0"/>
              <a:t>This Guideline sets out OSFI’s expectations for federally regulated entities (FREs) that outsource, or contemplate outsourcing, one or more of their business activities to a service provider. </a:t>
            </a:r>
          </a:p>
          <a:p>
            <a:pPr eaLnBrk="1" hangingPunct="1">
              <a:lnSpc>
                <a:spcPts val="1125"/>
              </a:lnSpc>
            </a:pPr>
            <a:r>
              <a:rPr lang="en-CA" altLang="en-US" sz="1050" dirty="0"/>
              <a:t>These expectations should be considered prudent practices, procedures or standards that should be applied according to the characteristics of the outsourcing arrangement and the circumstances of the FRE.</a:t>
            </a:r>
          </a:p>
          <a:p>
            <a:pPr eaLnBrk="1" hangingPunct="1">
              <a:lnSpc>
                <a:spcPts val="1125"/>
              </a:lnSpc>
            </a:pPr>
            <a:r>
              <a:rPr lang="en-CA" altLang="en-US" sz="1050" dirty="0"/>
              <a:t>FREs have the flexibility to configure their operations in the way most suited to achieving their corporate objectives. However, this Guideline operates on the premise that </a:t>
            </a:r>
            <a:r>
              <a:rPr lang="en-CA" altLang="en-US" sz="1050" b="1" dirty="0"/>
              <a:t>FREs retain ultimate accountability for all outsourced activities</a:t>
            </a:r>
            <a:r>
              <a:rPr lang="en-CA" altLang="en-US" sz="1050" dirty="0"/>
              <a:t>. Furthermore, OSFI‘s supervisory powers should not be constrained, irrespective of whether an activity is conducted in-house, outsourced, or otherwise obtained from a third party.</a:t>
            </a:r>
          </a:p>
          <a:p>
            <a:pPr eaLnBrk="1" hangingPunct="1">
              <a:lnSpc>
                <a:spcPts val="1125"/>
              </a:lnSpc>
            </a:pPr>
            <a:endParaRPr lang="en-CA" altLang="en-US" sz="1050" dirty="0"/>
          </a:p>
          <a:p>
            <a:pPr eaLnBrk="1" hangingPunct="1">
              <a:lnSpc>
                <a:spcPts val="1125"/>
              </a:lnSpc>
            </a:pPr>
            <a:r>
              <a:rPr lang="en-CA" altLang="en-US" sz="1050" dirty="0"/>
              <a:t>Under this Guideline, FREs are expected to:</a:t>
            </a:r>
          </a:p>
          <a:p>
            <a:pPr eaLnBrk="1" hangingPunct="1">
              <a:lnSpc>
                <a:spcPts val="1125"/>
              </a:lnSpc>
            </a:pPr>
            <a:r>
              <a:rPr lang="en-CA" altLang="en-US" sz="1050" dirty="0"/>
              <a:t>evaluate the risks associated with all existing and proposed outsourcing arrangements;</a:t>
            </a:r>
          </a:p>
          <a:p>
            <a:pPr eaLnBrk="1" hangingPunct="1">
              <a:lnSpc>
                <a:spcPts val="1125"/>
              </a:lnSpc>
            </a:pPr>
            <a:r>
              <a:rPr lang="en-CA" altLang="en-US" sz="1050" dirty="0"/>
              <a:t>develop a process for determining the materiality of arrangements;</a:t>
            </a:r>
          </a:p>
          <a:p>
            <a:pPr eaLnBrk="1" hangingPunct="1">
              <a:lnSpc>
                <a:spcPts val="1125"/>
              </a:lnSpc>
            </a:pPr>
            <a:r>
              <a:rPr lang="en-CA" altLang="en-US" sz="1050" dirty="0"/>
              <a:t>implement a program for managing and monitoring risks, commensurate with the materiality of the arrangements;</a:t>
            </a:r>
          </a:p>
          <a:p>
            <a:pPr eaLnBrk="1" hangingPunct="1">
              <a:lnSpc>
                <a:spcPts val="1125"/>
              </a:lnSpc>
            </a:pPr>
            <a:r>
              <a:rPr lang="en-CA" altLang="en-US" sz="1050" dirty="0"/>
              <a:t>ensure that the board of directors, chief agent or principal officer receives information sufficient to enable them to discharge their duties under this Guideline; and</a:t>
            </a:r>
          </a:p>
          <a:p>
            <a:pPr eaLnBrk="1" hangingPunct="1">
              <a:lnSpc>
                <a:spcPts val="1125"/>
              </a:lnSpc>
            </a:pPr>
            <a:r>
              <a:rPr lang="en-CA" altLang="en-US" sz="1050" dirty="0"/>
              <a:t>refrain from outsourcing certain business activities to the external auditor (see Section 4.3).</a:t>
            </a:r>
          </a:p>
          <a:p>
            <a:pPr eaLnBrk="1" hangingPunct="1">
              <a:lnSpc>
                <a:spcPts val="1125"/>
              </a:lnSpc>
            </a:pPr>
            <a:endParaRPr lang="en-CA" altLang="en-US" sz="1050" dirty="0"/>
          </a:p>
          <a:p>
            <a:pPr eaLnBrk="1" hangingPunct="1">
              <a:lnSpc>
                <a:spcPts val="1125"/>
              </a:lnSpc>
            </a:pPr>
            <a:r>
              <a:rPr lang="en-CA" altLang="en-US" sz="1050" dirty="0"/>
              <a:t>OSFI’s specific expectations may vary, depending on the nature of the outsourcing arrangement being contemplated and the relationship between the FRE and the service provider. As outlined in its </a:t>
            </a:r>
            <a:r>
              <a:rPr lang="en-CA" altLang="en-US" sz="1050" i="1" u="sng" dirty="0">
                <a:hlinkClick r:id="rId3"/>
              </a:rPr>
              <a:t>Supervisory Framework</a:t>
            </a:r>
            <a:r>
              <a:rPr lang="en-CA" altLang="en-US" sz="1050" dirty="0"/>
              <a:t>, OSFI applies a risk-based approach to assessing an FRE’s safety and soundness on a consolidated basis.</a:t>
            </a:r>
          </a:p>
        </p:txBody>
      </p:sp>
    </p:spTree>
    <p:extLst>
      <p:ext uri="{BB962C8B-B14F-4D97-AF65-F5344CB8AC3E}">
        <p14:creationId xmlns:p14="http://schemas.microsoft.com/office/powerpoint/2010/main" val="34299068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CA" altLang="en-US" sz="2000" dirty="0" smtClean="0"/>
              <a:t>OSFI emphasized 6 areas where FRFIs should consider their ability to meet the expectations of B-10 when using Cloud services</a:t>
            </a:r>
          </a:p>
        </p:txBody>
      </p:sp>
      <p:pic>
        <p:nvPicPr>
          <p:cNvPr id="7" name="Picture 6" descr="letter.jpg"/>
          <p:cNvPicPr>
            <a:picLocks noChangeAspect="1"/>
          </p:cNvPicPr>
          <p:nvPr/>
        </p:nvPicPr>
        <p:blipFill>
          <a:blip r:embed="rId3"/>
          <a:srcRect/>
          <a:stretch>
            <a:fillRect/>
          </a:stretch>
        </p:blipFill>
        <p:spPr>
          <a:xfrm>
            <a:off x="1332310" y="1079897"/>
            <a:ext cx="2795588" cy="3618309"/>
          </a:xfrm>
          <a:prstGeom prst="rect">
            <a:avLst/>
          </a:prstGeom>
          <a:ln w="3175">
            <a:solidFill>
              <a:schemeClr val="bg1">
                <a:lumMod val="75000"/>
              </a:schemeClr>
            </a:solidFill>
          </a:ln>
        </p:spPr>
      </p:pic>
      <p:sp>
        <p:nvSpPr>
          <p:cNvPr id="24580" name="TextBox 8"/>
          <p:cNvSpPr txBox="1">
            <a:spLocks noChangeArrowheads="1"/>
          </p:cNvSpPr>
          <p:nvPr/>
        </p:nvSpPr>
        <p:spPr bwMode="auto">
          <a:xfrm>
            <a:off x="4401741" y="1590676"/>
            <a:ext cx="4474879" cy="304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200000"/>
              </a:lnSpc>
              <a:buFont typeface="Arial" panose="020B0604020202020204" pitchFamily="34" charset="0"/>
              <a:buAutoNum type="romanLcPeriod"/>
            </a:pPr>
            <a:r>
              <a:rPr lang="en-CA" altLang="en-US" sz="1400" dirty="0"/>
              <a:t>Confidentiality, security, and separation of property</a:t>
            </a:r>
          </a:p>
          <a:p>
            <a:pPr eaLnBrk="1" hangingPunct="1">
              <a:lnSpc>
                <a:spcPct val="200000"/>
              </a:lnSpc>
              <a:buFont typeface="Arial" panose="020B0604020202020204" pitchFamily="34" charset="0"/>
              <a:buAutoNum type="romanLcPeriod"/>
            </a:pPr>
            <a:r>
              <a:rPr lang="en-CA" altLang="en-US" sz="1400" dirty="0"/>
              <a:t>Contingency planning</a:t>
            </a:r>
          </a:p>
          <a:p>
            <a:pPr eaLnBrk="1" hangingPunct="1">
              <a:lnSpc>
                <a:spcPct val="200000"/>
              </a:lnSpc>
              <a:buFont typeface="Arial" panose="020B0604020202020204" pitchFamily="34" charset="0"/>
              <a:buAutoNum type="romanLcPeriod"/>
            </a:pPr>
            <a:r>
              <a:rPr lang="en-CA" altLang="en-US" sz="1400" dirty="0"/>
              <a:t>Location of records</a:t>
            </a:r>
          </a:p>
          <a:p>
            <a:pPr eaLnBrk="1" hangingPunct="1">
              <a:lnSpc>
                <a:spcPct val="200000"/>
              </a:lnSpc>
              <a:buFont typeface="Arial" panose="020B0604020202020204" pitchFamily="34" charset="0"/>
              <a:buAutoNum type="romanLcPeriod"/>
            </a:pPr>
            <a:r>
              <a:rPr lang="en-CA" altLang="en-US" sz="1400" dirty="0"/>
              <a:t>Access and audit rights</a:t>
            </a:r>
          </a:p>
          <a:p>
            <a:pPr eaLnBrk="1" hangingPunct="1">
              <a:lnSpc>
                <a:spcPct val="200000"/>
              </a:lnSpc>
              <a:buFont typeface="Arial" panose="020B0604020202020204" pitchFamily="34" charset="0"/>
              <a:buAutoNum type="romanLcPeriod"/>
            </a:pPr>
            <a:r>
              <a:rPr lang="en-CA" altLang="en-US" sz="1400" dirty="0"/>
              <a:t>Subcontracting</a:t>
            </a:r>
          </a:p>
          <a:p>
            <a:pPr eaLnBrk="1" hangingPunct="1">
              <a:lnSpc>
                <a:spcPct val="200000"/>
              </a:lnSpc>
              <a:buFont typeface="Arial" panose="020B0604020202020204" pitchFamily="34" charset="0"/>
              <a:buAutoNum type="romanLcPeriod"/>
            </a:pPr>
            <a:r>
              <a:rPr lang="en-CA" altLang="en-US" sz="1400" dirty="0"/>
              <a:t>Monitoring the material outsourcing agreement</a:t>
            </a:r>
          </a:p>
          <a:p>
            <a:pPr eaLnBrk="1" hangingPunct="1">
              <a:lnSpc>
                <a:spcPct val="200000"/>
              </a:lnSpc>
              <a:buFont typeface="Arial" panose="020B0604020202020204" pitchFamily="34" charset="0"/>
              <a:buAutoNum type="romanLcPeriod"/>
            </a:pPr>
            <a:endParaRPr lang="en-CA" altLang="en-US" sz="1400" dirty="0"/>
          </a:p>
        </p:txBody>
      </p:sp>
    </p:spTree>
    <p:extLst>
      <p:ext uri="{BB962C8B-B14F-4D97-AF65-F5344CB8AC3E}">
        <p14:creationId xmlns:p14="http://schemas.microsoft.com/office/powerpoint/2010/main" val="39945202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CA" altLang="en-US" sz="2000" dirty="0" smtClean="0"/>
              <a:t>How does the cloud service address the client standards that are implemented to address OSFI Guideline B-10 expectations</a:t>
            </a:r>
          </a:p>
        </p:txBody>
      </p:sp>
      <p:graphicFrame>
        <p:nvGraphicFramePr>
          <p:cNvPr id="6" name="Table 5"/>
          <p:cNvGraphicFramePr>
            <a:graphicFrameLocks noGrp="1"/>
          </p:cNvGraphicFramePr>
          <p:nvPr>
            <p:extLst>
              <p:ext uri="{D42A27DB-BD31-4B8C-83A1-F6EECF244321}">
                <p14:modId xmlns:p14="http://schemas.microsoft.com/office/powerpoint/2010/main" val="3344955598"/>
              </p:ext>
            </p:extLst>
          </p:nvPr>
        </p:nvGraphicFramePr>
        <p:xfrm>
          <a:off x="1304925" y="1522024"/>
          <a:ext cx="6587729" cy="2266950"/>
        </p:xfrm>
        <a:graphic>
          <a:graphicData uri="http://schemas.openxmlformats.org/drawingml/2006/table">
            <a:tbl>
              <a:tblPr firstRow="1" bandRow="1">
                <a:tableStyleId>{5C22544A-7EE6-4342-B048-85BDC9FD1C3A}</a:tableStyleId>
              </a:tblPr>
              <a:tblGrid>
                <a:gridCol w="971960"/>
                <a:gridCol w="2510897"/>
                <a:gridCol w="3104872"/>
              </a:tblGrid>
              <a:tr h="278130">
                <a:tc gridSpan="2">
                  <a:txBody>
                    <a:bodyPr/>
                    <a:lstStyle/>
                    <a:p>
                      <a:pPr marL="180000" indent="-180000" algn="ctr"/>
                      <a:r>
                        <a:rPr lang="en-CA" sz="1100" dirty="0" smtClean="0"/>
                        <a:t>Guideline</a:t>
                      </a:r>
                      <a:endParaRPr lang="en-CA" sz="1100" dirty="0"/>
                    </a:p>
                  </a:txBody>
                  <a:tcPr marL="68577" marR="68577" marT="34290" marB="34290" anchor="ctr">
                    <a:solidFill>
                      <a:srgbClr val="7889FB"/>
                    </a:solidFill>
                  </a:tcPr>
                </a:tc>
                <a:tc hMerge="1">
                  <a:txBody>
                    <a:bodyPr/>
                    <a:lstStyle/>
                    <a:p>
                      <a:endParaRPr lang="en-CA" dirty="0"/>
                    </a:p>
                  </a:txBody>
                  <a:tcPr>
                    <a:solidFill>
                      <a:srgbClr val="7889FB"/>
                    </a:solidFill>
                  </a:tcPr>
                </a:tc>
                <a:tc>
                  <a:txBody>
                    <a:bodyPr/>
                    <a:lstStyle/>
                    <a:p>
                      <a:pPr algn="ctr"/>
                      <a:r>
                        <a:rPr lang="en-CA" sz="1100" dirty="0" smtClean="0"/>
                        <a:t>Focus Points</a:t>
                      </a:r>
                      <a:endParaRPr lang="en-CA" sz="1100" dirty="0"/>
                    </a:p>
                  </a:txBody>
                  <a:tcPr marL="68577" marR="68577" marT="34290" marB="34290" anchor="ctr">
                    <a:solidFill>
                      <a:srgbClr val="7889FB"/>
                    </a:solidFill>
                  </a:tcPr>
                </a:tc>
              </a:tr>
              <a:tr h="1817370">
                <a:tc>
                  <a:txBody>
                    <a:bodyPr/>
                    <a:lstStyle/>
                    <a:p>
                      <a:pPr marL="180000" marR="0" indent="-180000" algn="l" defTabSz="914400" rtl="0" eaLnBrk="1" fontAlgn="auto" latinLnBrk="0" hangingPunct="1">
                        <a:lnSpc>
                          <a:spcPct val="100000"/>
                        </a:lnSpc>
                        <a:spcBef>
                          <a:spcPts val="0"/>
                        </a:spcBef>
                        <a:spcAft>
                          <a:spcPts val="0"/>
                        </a:spcAft>
                        <a:buClrTx/>
                        <a:buSzTx/>
                        <a:buFont typeface="+mj-lt"/>
                        <a:buAutoNum type="romanLcPeriod"/>
                        <a:tabLst/>
                        <a:defRPr/>
                      </a:pPr>
                      <a:r>
                        <a:rPr lang="en-CA" sz="800" b="1" dirty="0" smtClean="0"/>
                        <a:t>Confidentiality, security, and separation of property</a:t>
                      </a:r>
                      <a:endParaRPr lang="en-CA" sz="800" b="1" dirty="0"/>
                    </a:p>
                  </a:txBody>
                  <a:tcPr marL="53998" marR="0" marT="34290" marB="34290">
                    <a:solidFill>
                      <a:srgbClr val="D6DAFD"/>
                    </a:solidFill>
                  </a:tcPr>
                </a:tc>
                <a:tc>
                  <a:txBody>
                    <a:bodyPr/>
                    <a:lstStyle/>
                    <a:p>
                      <a:r>
                        <a:rPr lang="en-CA" sz="700" b="0" i="0" kern="1200" dirty="0" smtClean="0">
                          <a:solidFill>
                            <a:schemeClr val="dk1"/>
                          </a:solidFill>
                          <a:latin typeface="+mn-lt"/>
                          <a:ea typeface="+mn-ea"/>
                          <a:cs typeface="+mn-cs"/>
                        </a:rPr>
                        <a:t>At a minimum, the contract or outsourcing agreement is expected to set out the FRE’s requirements for confidentiality and security. Ideally, the security and confidentiality policies adopted by the service provider would be commensurate with those of the FRE and should meet a reasonable standard in the circumstances. The contract or outsourcing agreement should address which party has responsibility for protection mechanisms, the scope of the information to be protected, the powers of each party to change security procedures and requirements, which party may be liable for any losses that might result from a security breach, and notification requirements if there is a breach of security.</a:t>
                      </a:r>
                    </a:p>
                    <a:p>
                      <a:r>
                        <a:rPr lang="en-CA" sz="700" b="0" i="0" kern="1200" dirty="0" smtClean="0">
                          <a:solidFill>
                            <a:schemeClr val="dk1"/>
                          </a:solidFill>
                          <a:latin typeface="+mn-lt"/>
                          <a:ea typeface="+mn-ea"/>
                          <a:cs typeface="+mn-cs"/>
                        </a:rPr>
                        <a:t>OSFI expects appropriate security and data confidentiality protections to be in place. The service provider is expected to be able to logically isolate the FRE’s data, records, and items in process from those of other clients at all times, including under adverse conditions.</a:t>
                      </a:r>
                      <a:endParaRPr lang="en-CA" sz="700" dirty="0"/>
                    </a:p>
                  </a:txBody>
                  <a:tcPr marL="68577" marR="68577" marT="34290" marB="34290">
                    <a:solidFill>
                      <a:srgbClr val="D6DAFD"/>
                    </a:solidFill>
                  </a:tcPr>
                </a:tc>
                <a:tc>
                  <a:txBody>
                    <a:bodyPr/>
                    <a:lstStyle/>
                    <a:p>
                      <a:pPr marL="180000" indent="-180000">
                        <a:lnSpc>
                          <a:spcPts val="1400"/>
                        </a:lnSpc>
                        <a:spcAft>
                          <a:spcPts val="200"/>
                        </a:spcAft>
                        <a:buFont typeface="Arial" pitchFamily="34" charset="0"/>
                        <a:buChar char="•"/>
                      </a:pPr>
                      <a:r>
                        <a:rPr lang="en-CA" sz="1100" dirty="0" smtClean="0"/>
                        <a:t>Allocation of responsibilities between cloud</a:t>
                      </a:r>
                      <a:r>
                        <a:rPr lang="en-CA" sz="1100" baseline="0" dirty="0" smtClean="0"/>
                        <a:t> provider, customer and other vendors</a:t>
                      </a:r>
                      <a:endParaRPr lang="en-CA" sz="1100" dirty="0" smtClean="0"/>
                    </a:p>
                    <a:p>
                      <a:pPr marL="180000" indent="-180000">
                        <a:lnSpc>
                          <a:spcPts val="1400"/>
                        </a:lnSpc>
                        <a:spcAft>
                          <a:spcPts val="200"/>
                        </a:spcAft>
                        <a:buFont typeface="Arial" pitchFamily="34" charset="0"/>
                        <a:buChar char="•"/>
                      </a:pPr>
                      <a:r>
                        <a:rPr lang="en-CA" sz="1100" dirty="0" smtClean="0"/>
                        <a:t>External controls audits like SSAE 16</a:t>
                      </a:r>
                      <a:endParaRPr lang="en-CA" sz="1100" baseline="0" dirty="0" smtClean="0"/>
                    </a:p>
                    <a:p>
                      <a:pPr marL="180000" indent="-180000">
                        <a:lnSpc>
                          <a:spcPts val="1400"/>
                        </a:lnSpc>
                        <a:spcAft>
                          <a:spcPts val="200"/>
                        </a:spcAft>
                        <a:buFont typeface="Arial" pitchFamily="34" charset="0"/>
                        <a:buChar char="•"/>
                      </a:pPr>
                      <a:r>
                        <a:rPr lang="en-CA" sz="1100" baseline="0" dirty="0" smtClean="0"/>
                        <a:t>Security Standards</a:t>
                      </a:r>
                    </a:p>
                    <a:p>
                      <a:pPr marL="180000" indent="-180000">
                        <a:lnSpc>
                          <a:spcPts val="1400"/>
                        </a:lnSpc>
                        <a:spcAft>
                          <a:spcPts val="200"/>
                        </a:spcAft>
                        <a:buFont typeface="Arial" pitchFamily="34" charset="0"/>
                        <a:buChar char="•"/>
                      </a:pPr>
                      <a:r>
                        <a:rPr lang="en-CA" sz="1100" baseline="0" dirty="0" smtClean="0"/>
                        <a:t>How is the physical and logical separation of data handled (Public Cloud, Private or Hybrid):</a:t>
                      </a:r>
                    </a:p>
                    <a:p>
                      <a:pPr marL="180000" indent="-180000">
                        <a:lnSpc>
                          <a:spcPts val="1400"/>
                        </a:lnSpc>
                        <a:spcAft>
                          <a:spcPts val="200"/>
                        </a:spcAft>
                        <a:buFont typeface="Arial" pitchFamily="34" charset="0"/>
                        <a:buChar char="•"/>
                      </a:pPr>
                      <a:r>
                        <a:rPr lang="en-CA" sz="1100" baseline="0" dirty="0" smtClean="0"/>
                        <a:t>Reporting</a:t>
                      </a:r>
                    </a:p>
                    <a:p>
                      <a:pPr marL="180000" indent="-180000">
                        <a:lnSpc>
                          <a:spcPts val="1400"/>
                        </a:lnSpc>
                        <a:spcAft>
                          <a:spcPts val="200"/>
                        </a:spcAft>
                        <a:buFont typeface="Arial" pitchFamily="34" charset="0"/>
                        <a:buChar char="•"/>
                      </a:pPr>
                      <a:r>
                        <a:rPr lang="en-US" sz="1100" kern="1200" dirty="0" smtClean="0">
                          <a:solidFill>
                            <a:schemeClr val="dk1"/>
                          </a:solidFill>
                          <a:latin typeface="+mn-lt"/>
                          <a:ea typeface="+mn-ea"/>
                          <a:cs typeface="+mn-cs"/>
                        </a:rPr>
                        <a:t>Data ownership</a:t>
                      </a:r>
                      <a:r>
                        <a:rPr lang="en-US" sz="1100" kern="1200" baseline="0" dirty="0" smtClean="0">
                          <a:solidFill>
                            <a:schemeClr val="dk1"/>
                          </a:solidFill>
                          <a:latin typeface="+mn-lt"/>
                          <a:ea typeface="+mn-ea"/>
                          <a:cs typeface="+mn-cs"/>
                        </a:rPr>
                        <a:t> and security</a:t>
                      </a:r>
                    </a:p>
                    <a:p>
                      <a:pPr marL="180000" indent="-180000">
                        <a:lnSpc>
                          <a:spcPts val="1400"/>
                        </a:lnSpc>
                        <a:spcAft>
                          <a:spcPts val="200"/>
                        </a:spcAft>
                        <a:buFont typeface="Arial" pitchFamily="34" charset="0"/>
                        <a:buChar char="•"/>
                      </a:pPr>
                      <a:r>
                        <a:rPr lang="en-US" sz="1100" kern="1200" baseline="0" dirty="0" smtClean="0">
                          <a:solidFill>
                            <a:schemeClr val="dk1"/>
                          </a:solidFill>
                          <a:latin typeface="+mn-lt"/>
                          <a:ea typeface="+mn-ea"/>
                          <a:cs typeface="+mn-cs"/>
                        </a:rPr>
                        <a:t>Data deleted upon cancellation</a:t>
                      </a:r>
                    </a:p>
                  </a:txBody>
                  <a:tcPr marL="68577" marR="68577" marT="34290" marB="34290">
                    <a:solidFill>
                      <a:srgbClr val="D6DAFD"/>
                    </a:solidFill>
                  </a:tcPr>
                </a:tc>
              </a:tr>
            </a:tbl>
          </a:graphicData>
        </a:graphic>
      </p:graphicFrame>
    </p:spTree>
    <p:extLst>
      <p:ext uri="{BB962C8B-B14F-4D97-AF65-F5344CB8AC3E}">
        <p14:creationId xmlns:p14="http://schemas.microsoft.com/office/powerpoint/2010/main" val="3105307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53"/>
          <p:cNvSpPr/>
          <p:nvPr/>
        </p:nvSpPr>
        <p:spPr>
          <a:xfrm>
            <a:off x="4111229" y="1398985"/>
            <a:ext cx="506015" cy="2184797"/>
          </a:xfrm>
          <a:prstGeom prst="ellipse">
            <a:avLst/>
          </a:prstGeom>
          <a:solidFill>
            <a:schemeClr val="accent6">
              <a:alpha val="30000"/>
            </a:schemeClr>
          </a:solidFill>
          <a:ln>
            <a:solidFill>
              <a:schemeClr val="accent6">
                <a:alpha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8675" name="Title 1"/>
          <p:cNvSpPr>
            <a:spLocks noGrp="1"/>
          </p:cNvSpPr>
          <p:nvPr>
            <p:ph type="title"/>
          </p:nvPr>
        </p:nvSpPr>
        <p:spPr/>
        <p:txBody>
          <a:bodyPr/>
          <a:lstStyle/>
          <a:p>
            <a:r>
              <a:rPr lang="en-GB" altLang="en-US" sz="2800" dirty="0" smtClean="0"/>
              <a:t>Cloud Computing: Impact on Security &amp; Privacy</a:t>
            </a:r>
          </a:p>
        </p:txBody>
      </p:sp>
      <p:sp>
        <p:nvSpPr>
          <p:cNvPr id="28676" name="Rectangle 31"/>
          <p:cNvSpPr>
            <a:spLocks noChangeArrowheads="1"/>
          </p:cNvSpPr>
          <p:nvPr/>
        </p:nvSpPr>
        <p:spPr bwMode="auto">
          <a:xfrm>
            <a:off x="1645444" y="1398985"/>
            <a:ext cx="1891904" cy="2106215"/>
          </a:xfrm>
          <a:prstGeom prst="rect">
            <a:avLst/>
          </a:prstGeom>
          <a:gradFill rotWithShape="1">
            <a:gsLst>
              <a:gs pos="0">
                <a:srgbClr val="F2F2FF"/>
              </a:gs>
              <a:gs pos="50000">
                <a:srgbClr val="CCCCFF"/>
              </a:gs>
              <a:gs pos="100000">
                <a:srgbClr val="F2F2FF"/>
              </a:gs>
            </a:gsLst>
            <a:lin ang="2700000" scaled="1"/>
          </a:gradFill>
          <a:ln w="9525">
            <a:solidFill>
              <a:schemeClr val="tx1"/>
            </a:solidFill>
            <a:miter lim="800000"/>
            <a:headEnd/>
            <a:tailEnd/>
          </a:ln>
        </p:spPr>
        <p:txBody>
          <a:bodyPr wrap="none" anchor="ct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endParaRPr lang="en-US" altLang="en-US" sz="1350">
              <a:solidFill>
                <a:schemeClr val="tx1"/>
              </a:solidFill>
            </a:endParaRPr>
          </a:p>
        </p:txBody>
      </p:sp>
      <p:sp>
        <p:nvSpPr>
          <p:cNvPr id="4" name="Rectangle 4"/>
          <p:cNvSpPr>
            <a:spLocks noChangeArrowheads="1"/>
          </p:cNvSpPr>
          <p:nvPr/>
        </p:nvSpPr>
        <p:spPr bwMode="auto">
          <a:xfrm>
            <a:off x="5212556" y="1507332"/>
            <a:ext cx="1943100" cy="2002631"/>
          </a:xfrm>
          <a:prstGeom prst="rect">
            <a:avLst/>
          </a:prstGeom>
          <a:gradFill rotWithShape="1">
            <a:gsLst>
              <a:gs pos="0">
                <a:schemeClr val="accent1">
                  <a:gamma/>
                  <a:shade val="79216"/>
                  <a:invGamma/>
                </a:schemeClr>
              </a:gs>
              <a:gs pos="77000">
                <a:schemeClr val="accent1">
                  <a:alpha val="39000"/>
                </a:schemeClr>
              </a:gs>
              <a:gs pos="100000">
                <a:schemeClr val="accent1">
                  <a:gamma/>
                  <a:shade val="79216"/>
                  <a:invGamma/>
                </a:schemeClr>
              </a:gs>
            </a:gsLst>
            <a:lin ang="18900000" scaled="1"/>
          </a:gradFill>
          <a:ln w="9525">
            <a:solidFill>
              <a:schemeClr val="tx1"/>
            </a:solidFill>
            <a:miter lim="800000"/>
            <a:headEnd/>
            <a:tailEnd/>
          </a:ln>
          <a:effectLst/>
          <a:extLst/>
        </p:spPr>
        <p:txBody>
          <a:bodyPr wrap="none" anchor="ctr"/>
          <a:lstStyle/>
          <a:p>
            <a:pPr eaLnBrk="1" hangingPunct="1">
              <a:defRPr/>
            </a:pPr>
            <a:endParaRPr lang="en-US">
              <a:latin typeface="Arial" charset="0"/>
              <a:cs typeface="Arial" charset="0"/>
            </a:endParaRPr>
          </a:p>
        </p:txBody>
      </p:sp>
      <p:pic>
        <p:nvPicPr>
          <p:cNvPr id="28678" name="Picture 5" descr="11971055981382663610sagar_ns_datab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303" y="2641997"/>
            <a:ext cx="404813" cy="4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Text Box 6"/>
          <p:cNvSpPr txBox="1">
            <a:spLocks noChangeArrowheads="1"/>
          </p:cNvSpPr>
          <p:nvPr/>
        </p:nvSpPr>
        <p:spPr bwMode="auto">
          <a:xfrm>
            <a:off x="6480573" y="3133725"/>
            <a:ext cx="752129"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r>
              <a:rPr lang="en-GB" altLang="en-US" sz="675">
                <a:solidFill>
                  <a:schemeClr val="tx1"/>
                </a:solidFill>
              </a:rPr>
              <a:t>Customer data</a:t>
            </a:r>
          </a:p>
        </p:txBody>
      </p:sp>
      <p:pic>
        <p:nvPicPr>
          <p:cNvPr id="28680" name="Picture 7" descr="11971055981382663610sagar_ns_datab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8603" y="2641997"/>
            <a:ext cx="404813" cy="4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 Box 8"/>
          <p:cNvSpPr txBox="1">
            <a:spLocks noChangeArrowheads="1"/>
          </p:cNvSpPr>
          <p:nvPr/>
        </p:nvSpPr>
        <p:spPr bwMode="auto">
          <a:xfrm>
            <a:off x="5860257" y="3127772"/>
            <a:ext cx="675185"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r>
              <a:rPr lang="en-GB" altLang="en-US" sz="675">
                <a:solidFill>
                  <a:schemeClr val="tx1"/>
                </a:solidFill>
              </a:rPr>
              <a:t>Derived data</a:t>
            </a:r>
          </a:p>
        </p:txBody>
      </p:sp>
      <p:grpSp>
        <p:nvGrpSpPr>
          <p:cNvPr id="28682" name="Group 11"/>
          <p:cNvGrpSpPr>
            <a:grpSpLocks/>
          </p:cNvGrpSpPr>
          <p:nvPr/>
        </p:nvGrpSpPr>
        <p:grpSpPr bwMode="auto">
          <a:xfrm>
            <a:off x="6130528" y="1615678"/>
            <a:ext cx="432197" cy="432197"/>
            <a:chOff x="884" y="1933"/>
            <a:chExt cx="363" cy="363"/>
          </a:xfrm>
        </p:grpSpPr>
        <p:sp>
          <p:nvSpPr>
            <p:cNvPr id="28713" name="Rectangle 9"/>
            <p:cNvSpPr>
              <a:spLocks noChangeArrowheads="1"/>
            </p:cNvSpPr>
            <p:nvPr/>
          </p:nvSpPr>
          <p:spPr bwMode="auto">
            <a:xfrm>
              <a:off x="884" y="1933"/>
              <a:ext cx="363" cy="363"/>
            </a:xfrm>
            <a:prstGeom prst="rect">
              <a:avLst/>
            </a:prstGeom>
            <a:gradFill rotWithShape="1">
              <a:gsLst>
                <a:gs pos="0">
                  <a:srgbClr val="765E00"/>
                </a:gs>
                <a:gs pos="50000">
                  <a:srgbClr val="FFCC00"/>
                </a:gs>
                <a:gs pos="100000">
                  <a:srgbClr val="765E00"/>
                </a:gs>
              </a:gsLst>
              <a:lin ang="2700000" scaled="1"/>
            </a:gradFill>
            <a:ln w="9525">
              <a:solidFill>
                <a:schemeClr val="tx1"/>
              </a:solidFill>
              <a:miter lim="800000"/>
              <a:headEnd/>
              <a:tailEnd/>
            </a:ln>
            <a:effectLst>
              <a:outerShdw dist="35921" dir="2700000" algn="ctr" rotWithShape="0">
                <a:schemeClr val="bg2"/>
              </a:outerShdw>
            </a:effectLst>
          </p:spPr>
          <p:txBody>
            <a:bodyPr wrap="none" anchor="ct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endParaRPr lang="en-US" altLang="en-US" sz="1350">
                <a:solidFill>
                  <a:schemeClr val="tx1"/>
                </a:solidFill>
              </a:endParaRPr>
            </a:p>
          </p:txBody>
        </p:sp>
        <p:sp>
          <p:nvSpPr>
            <p:cNvPr id="28714" name="Text Box 10"/>
            <p:cNvSpPr txBox="1">
              <a:spLocks noChangeArrowheads="1"/>
            </p:cNvSpPr>
            <p:nvPr/>
          </p:nvSpPr>
          <p:spPr bwMode="auto">
            <a:xfrm>
              <a:off x="894" y="2024"/>
              <a:ext cx="329"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algn="ctr" eaLnBrk="1" hangingPunct="1">
                <a:spcBef>
                  <a:spcPct val="0"/>
                </a:spcBef>
                <a:buClrTx/>
                <a:buFontTx/>
                <a:buNone/>
              </a:pPr>
              <a:r>
                <a:rPr lang="en-GB" altLang="en-US" sz="750">
                  <a:solidFill>
                    <a:schemeClr val="tx1"/>
                  </a:solidFill>
                </a:rPr>
                <a:t>App</a:t>
              </a:r>
            </a:p>
            <a:p>
              <a:pPr algn="ctr" eaLnBrk="1" hangingPunct="1">
                <a:spcBef>
                  <a:spcPct val="0"/>
                </a:spcBef>
                <a:buClrTx/>
                <a:buFontTx/>
                <a:buNone/>
              </a:pPr>
              <a:r>
                <a:rPr lang="en-GB" altLang="en-US" sz="750">
                  <a:solidFill>
                    <a:schemeClr val="tx1"/>
                  </a:solidFill>
                </a:rPr>
                <a:t>code</a:t>
              </a:r>
            </a:p>
          </p:txBody>
        </p:sp>
      </p:grpSp>
      <p:sp>
        <p:nvSpPr>
          <p:cNvPr id="28683" name="PubL"/>
          <p:cNvSpPr>
            <a:spLocks noEditPoints="1" noChangeArrowheads="1"/>
          </p:cNvSpPr>
          <p:nvPr/>
        </p:nvSpPr>
        <p:spPr bwMode="auto">
          <a:xfrm flipH="1">
            <a:off x="6130529" y="1615679"/>
            <a:ext cx="701278" cy="70246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0 w 21600"/>
              <a:gd name="T13" fmla="*/ 1642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16420"/>
                </a:lnTo>
                <a:lnTo>
                  <a:pt x="6380" y="16420"/>
                </a:lnTo>
                <a:lnTo>
                  <a:pt x="6380" y="0"/>
                </a:lnTo>
                <a:lnTo>
                  <a:pt x="0" y="0"/>
                </a:lnTo>
                <a:close/>
              </a:path>
            </a:pathLst>
          </a:custGeom>
          <a:gradFill rotWithShape="1">
            <a:gsLst>
              <a:gs pos="0">
                <a:srgbClr val="767600"/>
              </a:gs>
              <a:gs pos="50000">
                <a:srgbClr val="FFFF00"/>
              </a:gs>
              <a:gs pos="100000">
                <a:srgbClr val="767600"/>
              </a:gs>
            </a:gsLst>
            <a:lin ang="18900000" scaled="1"/>
          </a:gra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8684" name="Text Box 13"/>
          <p:cNvSpPr txBox="1">
            <a:spLocks noChangeArrowheads="1"/>
          </p:cNvSpPr>
          <p:nvPr/>
        </p:nvSpPr>
        <p:spPr bwMode="auto">
          <a:xfrm>
            <a:off x="6092429" y="2156222"/>
            <a:ext cx="838691"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r>
              <a:rPr lang="en-GB" altLang="en-US" sz="675">
                <a:solidFill>
                  <a:schemeClr val="tx1"/>
                </a:solidFill>
              </a:rPr>
              <a:t>App environment</a:t>
            </a:r>
          </a:p>
        </p:txBody>
      </p:sp>
      <p:sp>
        <p:nvSpPr>
          <p:cNvPr id="28685" name="Rectangle 14"/>
          <p:cNvSpPr>
            <a:spLocks noChangeArrowheads="1"/>
          </p:cNvSpPr>
          <p:nvPr/>
        </p:nvSpPr>
        <p:spPr bwMode="auto">
          <a:xfrm>
            <a:off x="5157788" y="1670448"/>
            <a:ext cx="108347" cy="325040"/>
          </a:xfrm>
          <a:prstGeom prst="rect">
            <a:avLst/>
          </a:prstGeom>
          <a:solidFill>
            <a:srgbClr val="FFCC99"/>
          </a:solidFill>
          <a:ln w="9525">
            <a:solidFill>
              <a:schemeClr val="tx1"/>
            </a:solidFill>
            <a:miter lim="800000"/>
            <a:headEnd/>
            <a:tailEnd/>
          </a:ln>
        </p:spPr>
        <p:txBody>
          <a:bodyPr wrap="none" anchor="ct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endParaRPr lang="en-US" altLang="en-US" sz="1350">
              <a:solidFill>
                <a:schemeClr val="tx1"/>
              </a:solidFill>
            </a:endParaRPr>
          </a:p>
        </p:txBody>
      </p:sp>
      <p:sp>
        <p:nvSpPr>
          <p:cNvPr id="28686" name="Rectangle 15"/>
          <p:cNvSpPr>
            <a:spLocks noChangeArrowheads="1"/>
          </p:cNvSpPr>
          <p:nvPr/>
        </p:nvSpPr>
        <p:spPr bwMode="auto">
          <a:xfrm>
            <a:off x="5157788" y="1670448"/>
            <a:ext cx="108347" cy="325040"/>
          </a:xfrm>
          <a:prstGeom prst="rect">
            <a:avLst/>
          </a:prstGeom>
          <a:solidFill>
            <a:srgbClr val="FFCC99"/>
          </a:solidFill>
          <a:ln w="9525">
            <a:solidFill>
              <a:schemeClr val="tx1"/>
            </a:solidFill>
            <a:miter lim="800000"/>
            <a:headEnd/>
            <a:tailEnd/>
          </a:ln>
        </p:spPr>
        <p:txBody>
          <a:bodyPr wrap="none" anchor="ct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endParaRPr lang="en-US" altLang="en-US" sz="1350">
              <a:solidFill>
                <a:schemeClr val="tx1"/>
              </a:solidFill>
            </a:endParaRPr>
          </a:p>
        </p:txBody>
      </p:sp>
      <p:sp>
        <p:nvSpPr>
          <p:cNvPr id="28687" name="Rectangle 17"/>
          <p:cNvSpPr>
            <a:spLocks noChangeArrowheads="1"/>
          </p:cNvSpPr>
          <p:nvPr/>
        </p:nvSpPr>
        <p:spPr bwMode="auto">
          <a:xfrm>
            <a:off x="5157788" y="2209800"/>
            <a:ext cx="108347" cy="325041"/>
          </a:xfrm>
          <a:prstGeom prst="rect">
            <a:avLst/>
          </a:prstGeom>
          <a:solidFill>
            <a:srgbClr val="FFCC99"/>
          </a:solidFill>
          <a:ln w="9525">
            <a:solidFill>
              <a:schemeClr val="tx1"/>
            </a:solidFill>
            <a:miter lim="800000"/>
            <a:headEnd/>
            <a:tailEnd/>
          </a:ln>
        </p:spPr>
        <p:txBody>
          <a:bodyPr wrap="none" anchor="ct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endParaRPr lang="en-US" altLang="en-US" sz="1350">
              <a:solidFill>
                <a:schemeClr val="tx1"/>
              </a:solidFill>
            </a:endParaRPr>
          </a:p>
        </p:txBody>
      </p:sp>
      <p:sp>
        <p:nvSpPr>
          <p:cNvPr id="28688" name="Rectangle 18"/>
          <p:cNvSpPr>
            <a:spLocks noChangeArrowheads="1"/>
          </p:cNvSpPr>
          <p:nvPr/>
        </p:nvSpPr>
        <p:spPr bwMode="auto">
          <a:xfrm>
            <a:off x="5157788" y="2750344"/>
            <a:ext cx="108347" cy="325041"/>
          </a:xfrm>
          <a:prstGeom prst="rect">
            <a:avLst/>
          </a:prstGeom>
          <a:solidFill>
            <a:srgbClr val="FFCC99"/>
          </a:solidFill>
          <a:ln w="9525">
            <a:solidFill>
              <a:schemeClr val="tx1"/>
            </a:solidFill>
            <a:miter lim="800000"/>
            <a:headEnd/>
            <a:tailEnd/>
          </a:ln>
        </p:spPr>
        <p:txBody>
          <a:bodyPr wrap="none" anchor="ct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endParaRPr lang="en-US" altLang="en-US" sz="1350">
              <a:solidFill>
                <a:schemeClr val="tx1"/>
              </a:solidFill>
            </a:endParaRPr>
          </a:p>
        </p:txBody>
      </p:sp>
      <p:sp>
        <p:nvSpPr>
          <p:cNvPr id="28689" name="Line 19"/>
          <p:cNvSpPr>
            <a:spLocks noChangeShapeType="1"/>
          </p:cNvSpPr>
          <p:nvPr/>
        </p:nvSpPr>
        <p:spPr bwMode="auto">
          <a:xfrm>
            <a:off x="3534966" y="1774032"/>
            <a:ext cx="1622822" cy="3572"/>
          </a:xfrm>
          <a:prstGeom prst="line">
            <a:avLst/>
          </a:prstGeom>
          <a:noFill/>
          <a:ln w="2540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8690" name="Text Box 20"/>
          <p:cNvSpPr txBox="1">
            <a:spLocks noChangeArrowheads="1"/>
          </p:cNvSpPr>
          <p:nvPr/>
        </p:nvSpPr>
        <p:spPr bwMode="auto">
          <a:xfrm>
            <a:off x="3752850" y="1495425"/>
            <a:ext cx="12490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r>
              <a:rPr lang="en-GB" altLang="en-US" sz="900">
                <a:solidFill>
                  <a:schemeClr val="tx1"/>
                </a:solidFill>
              </a:rPr>
              <a:t>Functional interfaces</a:t>
            </a:r>
          </a:p>
        </p:txBody>
      </p:sp>
      <p:sp>
        <p:nvSpPr>
          <p:cNvPr id="28691" name="Text Box 22"/>
          <p:cNvSpPr txBox="1">
            <a:spLocks noChangeArrowheads="1"/>
          </p:cNvSpPr>
          <p:nvPr/>
        </p:nvSpPr>
        <p:spPr bwMode="auto">
          <a:xfrm>
            <a:off x="1794144" y="1507331"/>
            <a:ext cx="486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algn="ctr" eaLnBrk="1" hangingPunct="1">
              <a:spcBef>
                <a:spcPct val="0"/>
              </a:spcBef>
              <a:buClrTx/>
              <a:buFontTx/>
              <a:buNone/>
            </a:pPr>
            <a:r>
              <a:rPr lang="en-GB" altLang="en-US" sz="900">
                <a:solidFill>
                  <a:schemeClr val="tx1"/>
                </a:solidFill>
              </a:rPr>
              <a:t>End</a:t>
            </a:r>
          </a:p>
          <a:p>
            <a:pPr algn="ctr" eaLnBrk="1" hangingPunct="1">
              <a:spcBef>
                <a:spcPct val="0"/>
              </a:spcBef>
              <a:buClrTx/>
              <a:buFontTx/>
              <a:buNone/>
            </a:pPr>
            <a:r>
              <a:rPr lang="en-GB" altLang="en-US" sz="900">
                <a:solidFill>
                  <a:schemeClr val="tx1"/>
                </a:solidFill>
              </a:rPr>
              <a:t>Users</a:t>
            </a:r>
          </a:p>
        </p:txBody>
      </p:sp>
      <p:sp>
        <p:nvSpPr>
          <p:cNvPr id="28692" name="Line 23"/>
          <p:cNvSpPr>
            <a:spLocks noChangeShapeType="1"/>
          </p:cNvSpPr>
          <p:nvPr/>
        </p:nvSpPr>
        <p:spPr bwMode="auto">
          <a:xfrm flipV="1">
            <a:off x="3534966" y="2371725"/>
            <a:ext cx="1622822" cy="1191"/>
          </a:xfrm>
          <a:prstGeom prst="line">
            <a:avLst/>
          </a:prstGeom>
          <a:noFill/>
          <a:ln w="2540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8693" name="Text Box 24"/>
          <p:cNvSpPr txBox="1">
            <a:spLocks noChangeArrowheads="1"/>
          </p:cNvSpPr>
          <p:nvPr/>
        </p:nvSpPr>
        <p:spPr bwMode="auto">
          <a:xfrm>
            <a:off x="3752850" y="2089547"/>
            <a:ext cx="104387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r>
              <a:rPr lang="en-GB" altLang="en-US" sz="900">
                <a:solidFill>
                  <a:schemeClr val="tx1"/>
                </a:solidFill>
              </a:rPr>
              <a:t>Admin interfaces</a:t>
            </a:r>
          </a:p>
        </p:txBody>
      </p:sp>
      <p:sp>
        <p:nvSpPr>
          <p:cNvPr id="28694" name="Line 25"/>
          <p:cNvSpPr>
            <a:spLocks noChangeShapeType="1"/>
          </p:cNvSpPr>
          <p:nvPr/>
        </p:nvSpPr>
        <p:spPr bwMode="auto">
          <a:xfrm>
            <a:off x="3534966" y="2911079"/>
            <a:ext cx="1622822" cy="1190"/>
          </a:xfrm>
          <a:prstGeom prst="line">
            <a:avLst/>
          </a:prstGeom>
          <a:noFill/>
          <a:ln w="2540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8695" name="Text Box 26"/>
          <p:cNvSpPr txBox="1">
            <a:spLocks noChangeArrowheads="1"/>
          </p:cNvSpPr>
          <p:nvPr/>
        </p:nvSpPr>
        <p:spPr bwMode="auto">
          <a:xfrm>
            <a:off x="3752850" y="2630091"/>
            <a:ext cx="118494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r>
              <a:rPr lang="en-GB" altLang="en-US" sz="900">
                <a:solidFill>
                  <a:schemeClr val="tx1"/>
                </a:solidFill>
              </a:rPr>
              <a:t>Business interfaces</a:t>
            </a:r>
          </a:p>
        </p:txBody>
      </p:sp>
      <p:sp>
        <p:nvSpPr>
          <p:cNvPr id="28696" name="Text Box 27"/>
          <p:cNvSpPr txBox="1">
            <a:spLocks noChangeArrowheads="1"/>
          </p:cNvSpPr>
          <p:nvPr/>
        </p:nvSpPr>
        <p:spPr bwMode="auto">
          <a:xfrm>
            <a:off x="1744900" y="2749154"/>
            <a:ext cx="6976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algn="ctr" eaLnBrk="1" hangingPunct="1">
              <a:spcBef>
                <a:spcPct val="0"/>
              </a:spcBef>
              <a:buClrTx/>
              <a:buFontTx/>
              <a:buNone/>
            </a:pPr>
            <a:r>
              <a:rPr lang="en-GB" altLang="en-US" sz="900">
                <a:solidFill>
                  <a:schemeClr val="tx1"/>
                </a:solidFill>
              </a:rPr>
              <a:t>Business</a:t>
            </a:r>
          </a:p>
          <a:p>
            <a:pPr algn="ctr" eaLnBrk="1" hangingPunct="1">
              <a:spcBef>
                <a:spcPct val="0"/>
              </a:spcBef>
              <a:buClrTx/>
              <a:buFontTx/>
              <a:buNone/>
            </a:pPr>
            <a:r>
              <a:rPr lang="en-GB" altLang="en-US" sz="900">
                <a:solidFill>
                  <a:schemeClr val="tx1"/>
                </a:solidFill>
              </a:rPr>
              <a:t>Managers</a:t>
            </a:r>
          </a:p>
        </p:txBody>
      </p:sp>
      <p:sp>
        <p:nvSpPr>
          <p:cNvPr id="28697" name="Text Box 28"/>
          <p:cNvSpPr txBox="1">
            <a:spLocks noChangeArrowheads="1"/>
          </p:cNvSpPr>
          <p:nvPr/>
        </p:nvSpPr>
        <p:spPr bwMode="auto">
          <a:xfrm>
            <a:off x="1634477" y="2316956"/>
            <a:ext cx="92204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algn="ctr" eaLnBrk="1" hangingPunct="1">
              <a:spcBef>
                <a:spcPct val="0"/>
              </a:spcBef>
              <a:buClrTx/>
              <a:buFontTx/>
              <a:buNone/>
            </a:pPr>
            <a:r>
              <a:rPr lang="en-GB" altLang="en-US" sz="900">
                <a:solidFill>
                  <a:schemeClr val="tx1"/>
                </a:solidFill>
              </a:rPr>
              <a:t>Administrators</a:t>
            </a:r>
          </a:p>
        </p:txBody>
      </p:sp>
      <p:sp>
        <p:nvSpPr>
          <p:cNvPr id="28698" name="Text Box 29"/>
          <p:cNvSpPr txBox="1">
            <a:spLocks noChangeArrowheads="1"/>
          </p:cNvSpPr>
          <p:nvPr/>
        </p:nvSpPr>
        <p:spPr bwMode="auto">
          <a:xfrm>
            <a:off x="1740009" y="1939529"/>
            <a:ext cx="60144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algn="ctr" eaLnBrk="1" hangingPunct="1">
              <a:spcBef>
                <a:spcPct val="0"/>
              </a:spcBef>
              <a:buClrTx/>
              <a:buFontTx/>
              <a:buNone/>
            </a:pPr>
            <a:r>
              <a:rPr lang="en-GB" altLang="en-US" sz="900">
                <a:solidFill>
                  <a:schemeClr val="tx1"/>
                </a:solidFill>
              </a:rPr>
              <a:t>DevOps</a:t>
            </a:r>
          </a:p>
        </p:txBody>
      </p:sp>
      <p:sp>
        <p:nvSpPr>
          <p:cNvPr id="28699" name="Text Box 30"/>
          <p:cNvSpPr txBox="1">
            <a:spLocks noChangeArrowheads="1"/>
          </p:cNvSpPr>
          <p:nvPr/>
        </p:nvSpPr>
        <p:spPr bwMode="auto">
          <a:xfrm>
            <a:off x="5347558" y="1609725"/>
            <a:ext cx="5693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algn="ctr" eaLnBrk="1" hangingPunct="1">
              <a:spcBef>
                <a:spcPct val="0"/>
              </a:spcBef>
              <a:buClrTx/>
              <a:buFontTx/>
              <a:buNone/>
            </a:pPr>
            <a:r>
              <a:rPr lang="en-GB" altLang="en-US" sz="900">
                <a:solidFill>
                  <a:schemeClr val="tx1"/>
                </a:solidFill>
              </a:rPr>
              <a:t>Cloud</a:t>
            </a:r>
          </a:p>
          <a:p>
            <a:pPr algn="ctr" eaLnBrk="1" hangingPunct="1">
              <a:spcBef>
                <a:spcPct val="0"/>
              </a:spcBef>
              <a:buClrTx/>
              <a:buFontTx/>
              <a:buNone/>
            </a:pPr>
            <a:r>
              <a:rPr lang="en-GB" altLang="en-US" sz="900">
                <a:solidFill>
                  <a:schemeClr val="tx1"/>
                </a:solidFill>
              </a:rPr>
              <a:t>Service</a:t>
            </a:r>
          </a:p>
        </p:txBody>
      </p:sp>
      <p:sp>
        <p:nvSpPr>
          <p:cNvPr id="28700" name="Text Box 32"/>
          <p:cNvSpPr txBox="1">
            <a:spLocks noChangeArrowheads="1"/>
          </p:cNvSpPr>
          <p:nvPr/>
        </p:nvSpPr>
        <p:spPr bwMode="auto">
          <a:xfrm>
            <a:off x="1647825" y="3315892"/>
            <a:ext cx="1385316"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r>
              <a:rPr lang="en-GB" altLang="en-US" sz="825" b="1">
                <a:solidFill>
                  <a:schemeClr val="tx1"/>
                </a:solidFill>
              </a:rPr>
              <a:t>Cloud service customer</a:t>
            </a:r>
          </a:p>
        </p:txBody>
      </p:sp>
      <p:sp>
        <p:nvSpPr>
          <p:cNvPr id="30" name="Rectangle 15"/>
          <p:cNvSpPr>
            <a:spLocks noChangeArrowheads="1"/>
          </p:cNvSpPr>
          <p:nvPr/>
        </p:nvSpPr>
        <p:spPr bwMode="auto">
          <a:xfrm>
            <a:off x="3377803" y="1666875"/>
            <a:ext cx="157163" cy="325041"/>
          </a:xfrm>
          <a:prstGeom prst="rect">
            <a:avLst/>
          </a:prstGeom>
          <a:gradFill flip="none" rotWithShape="1">
            <a:gsLst>
              <a:gs pos="0">
                <a:srgbClr val="00B050"/>
              </a:gs>
              <a:gs pos="93000">
                <a:schemeClr val="accent1">
                  <a:lumMod val="45000"/>
                  <a:lumOff val="55000"/>
                </a:schemeClr>
              </a:gs>
              <a:gs pos="91000">
                <a:schemeClr val="accent1">
                  <a:lumMod val="45000"/>
                  <a:lumOff val="55000"/>
                </a:schemeClr>
              </a:gs>
              <a:gs pos="100000">
                <a:schemeClr val="accent1">
                  <a:lumMod val="30000"/>
                  <a:lumOff val="70000"/>
                </a:schemeClr>
              </a:gs>
            </a:gsLst>
            <a:lin ang="2700000" scaled="1"/>
            <a:tileRect/>
          </a:gradFill>
          <a:ln w="9525">
            <a:solidFill>
              <a:schemeClr val="tx1"/>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defRPr/>
            </a:pPr>
            <a:endParaRPr lang="en-US" altLang="en-US" sz="1350"/>
          </a:p>
        </p:txBody>
      </p:sp>
      <p:sp>
        <p:nvSpPr>
          <p:cNvPr id="31" name="Rectangle 17"/>
          <p:cNvSpPr>
            <a:spLocks noChangeArrowheads="1"/>
          </p:cNvSpPr>
          <p:nvPr/>
        </p:nvSpPr>
        <p:spPr bwMode="auto">
          <a:xfrm>
            <a:off x="3377803" y="2206229"/>
            <a:ext cx="157163" cy="325040"/>
          </a:xfrm>
          <a:prstGeom prst="rect">
            <a:avLst/>
          </a:prstGeom>
          <a:gradFill flip="none" rotWithShape="1">
            <a:gsLst>
              <a:gs pos="0">
                <a:srgbClr val="00B050"/>
              </a:gs>
              <a:gs pos="93000">
                <a:schemeClr val="accent1">
                  <a:lumMod val="45000"/>
                  <a:lumOff val="55000"/>
                </a:schemeClr>
              </a:gs>
              <a:gs pos="91000">
                <a:schemeClr val="accent1">
                  <a:lumMod val="45000"/>
                  <a:lumOff val="55000"/>
                </a:schemeClr>
              </a:gs>
              <a:gs pos="100000">
                <a:schemeClr val="accent1">
                  <a:lumMod val="30000"/>
                  <a:lumOff val="70000"/>
                </a:schemeClr>
              </a:gs>
            </a:gsLst>
            <a:lin ang="2700000" scaled="1"/>
            <a:tileRect/>
          </a:gradFill>
          <a:ln w="9525">
            <a:solidFill>
              <a:schemeClr val="tx1"/>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defRPr/>
            </a:pPr>
            <a:endParaRPr lang="en-US" altLang="en-US" sz="1350"/>
          </a:p>
        </p:txBody>
      </p:sp>
      <p:sp>
        <p:nvSpPr>
          <p:cNvPr id="32" name="Rectangle 18"/>
          <p:cNvSpPr>
            <a:spLocks noChangeArrowheads="1"/>
          </p:cNvSpPr>
          <p:nvPr/>
        </p:nvSpPr>
        <p:spPr bwMode="auto">
          <a:xfrm>
            <a:off x="3377803" y="2746773"/>
            <a:ext cx="157163" cy="325040"/>
          </a:xfrm>
          <a:prstGeom prst="rect">
            <a:avLst/>
          </a:prstGeom>
          <a:gradFill flip="none" rotWithShape="1">
            <a:gsLst>
              <a:gs pos="0">
                <a:srgbClr val="00B050"/>
              </a:gs>
              <a:gs pos="93000">
                <a:schemeClr val="accent1">
                  <a:lumMod val="45000"/>
                  <a:lumOff val="55000"/>
                </a:schemeClr>
              </a:gs>
              <a:gs pos="91000">
                <a:schemeClr val="accent1">
                  <a:lumMod val="45000"/>
                  <a:lumOff val="55000"/>
                </a:schemeClr>
              </a:gs>
              <a:gs pos="100000">
                <a:schemeClr val="accent1">
                  <a:lumMod val="30000"/>
                  <a:lumOff val="70000"/>
                </a:schemeClr>
              </a:gs>
            </a:gsLst>
            <a:lin ang="2700000" scaled="1"/>
            <a:tileRect/>
          </a:gradFill>
          <a:ln w="9525">
            <a:solidFill>
              <a:schemeClr val="tx1"/>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defRPr/>
            </a:pPr>
            <a:endParaRPr lang="en-US" altLang="en-US" sz="1350"/>
          </a:p>
        </p:txBody>
      </p:sp>
      <p:sp>
        <p:nvSpPr>
          <p:cNvPr id="33" name="Rectangle 32"/>
          <p:cNvSpPr/>
          <p:nvPr/>
        </p:nvSpPr>
        <p:spPr>
          <a:xfrm>
            <a:off x="5404645" y="2128855"/>
            <a:ext cx="368678" cy="1113406"/>
          </a:xfrm>
          <a:prstGeom prst="rect">
            <a:avLst/>
          </a:prstGeom>
          <a:gradFill>
            <a:gsLst>
              <a:gs pos="0">
                <a:srgbClr val="FF0000"/>
              </a:gs>
              <a:gs pos="93000">
                <a:schemeClr val="accent1">
                  <a:lumMod val="45000"/>
                  <a:lumOff val="55000"/>
                </a:schemeClr>
              </a:gs>
              <a:gs pos="91000">
                <a:schemeClr val="accent1">
                  <a:lumMod val="45000"/>
                  <a:lumOff val="55000"/>
                </a:schemeClr>
              </a:gs>
              <a:gs pos="100000">
                <a:schemeClr val="accent1">
                  <a:lumMod val="30000"/>
                  <a:lumOff val="70000"/>
                </a:schemeClr>
              </a:gs>
            </a:gsLst>
            <a:lin ang="2700000" scaled="1"/>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en-GB" sz="1050" dirty="0">
                <a:solidFill>
                  <a:schemeClr val="tx1"/>
                </a:solidFill>
              </a:rPr>
              <a:t>Security Components</a:t>
            </a:r>
          </a:p>
        </p:txBody>
      </p:sp>
      <p:pic>
        <p:nvPicPr>
          <p:cNvPr id="28705" name="Picture 5" descr="11971055981382663610sagar_ns_datab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9628" y="2578894"/>
            <a:ext cx="404813" cy="43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706" name="Group 11"/>
          <p:cNvGrpSpPr>
            <a:grpSpLocks/>
          </p:cNvGrpSpPr>
          <p:nvPr/>
        </p:nvGrpSpPr>
        <p:grpSpPr bwMode="auto">
          <a:xfrm>
            <a:off x="2564030" y="1608535"/>
            <a:ext cx="730518" cy="683419"/>
            <a:chOff x="796" y="1965"/>
            <a:chExt cx="386" cy="363"/>
          </a:xfrm>
        </p:grpSpPr>
        <p:sp>
          <p:nvSpPr>
            <p:cNvPr id="28711" name="Rectangle 9"/>
            <p:cNvSpPr>
              <a:spLocks noChangeArrowheads="1"/>
            </p:cNvSpPr>
            <p:nvPr/>
          </p:nvSpPr>
          <p:spPr bwMode="auto">
            <a:xfrm>
              <a:off x="807" y="1965"/>
              <a:ext cx="363" cy="363"/>
            </a:xfrm>
            <a:prstGeom prst="rect">
              <a:avLst/>
            </a:prstGeom>
            <a:gradFill rotWithShape="1">
              <a:gsLst>
                <a:gs pos="0">
                  <a:srgbClr val="765E00"/>
                </a:gs>
                <a:gs pos="50000">
                  <a:srgbClr val="FFCC00"/>
                </a:gs>
                <a:gs pos="100000">
                  <a:srgbClr val="765E00"/>
                </a:gs>
              </a:gsLst>
              <a:lin ang="2700000" scaled="1"/>
            </a:gradFill>
            <a:ln w="9525">
              <a:solidFill>
                <a:schemeClr val="tx1"/>
              </a:solidFill>
              <a:miter lim="800000"/>
              <a:headEnd/>
              <a:tailEnd/>
            </a:ln>
            <a:effectLst>
              <a:outerShdw dist="35921" dir="2700000" algn="ctr" rotWithShape="0">
                <a:schemeClr val="bg2"/>
              </a:outerShdw>
            </a:effectLst>
          </p:spPr>
          <p:txBody>
            <a:bodyPr wrap="none" anchor="ct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endParaRPr lang="en-US" altLang="en-US" sz="1350">
                <a:solidFill>
                  <a:schemeClr val="tx1"/>
                </a:solidFill>
              </a:endParaRPr>
            </a:p>
          </p:txBody>
        </p:sp>
        <p:sp>
          <p:nvSpPr>
            <p:cNvPr id="37" name="Text Box 10"/>
            <p:cNvSpPr txBox="1">
              <a:spLocks noChangeArrowheads="1"/>
            </p:cNvSpPr>
            <p:nvPr/>
          </p:nvSpPr>
          <p:spPr bwMode="auto">
            <a:xfrm>
              <a:off x="796" y="2021"/>
              <a:ext cx="386" cy="307"/>
            </a:xfrm>
            <a:prstGeom prst="rect">
              <a:avLst/>
            </a:prstGeom>
            <a:noFill/>
            <a:ln>
              <a:noFill/>
            </a:ln>
            <a:effectLs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en-GB" altLang="en-US" sz="788" dirty="0"/>
                <a:t>In-house</a:t>
              </a:r>
            </a:p>
            <a:p>
              <a:pPr algn="ctr" eaLnBrk="1" hangingPunct="1">
                <a:spcBef>
                  <a:spcPct val="0"/>
                </a:spcBef>
                <a:buFontTx/>
                <a:buNone/>
                <a:defRPr/>
              </a:pPr>
              <a:r>
                <a:rPr lang="en-GB" altLang="en-US" sz="788" dirty="0"/>
                <a:t>Applications</a:t>
              </a:r>
            </a:p>
            <a:p>
              <a:pPr algn="ctr" eaLnBrk="1" hangingPunct="1">
                <a:spcBef>
                  <a:spcPct val="0"/>
                </a:spcBef>
                <a:buFontTx/>
                <a:buNone/>
                <a:defRPr/>
              </a:pPr>
              <a:r>
                <a:rPr lang="en-GB" altLang="en-US" sz="788" dirty="0"/>
                <a:t>&amp;</a:t>
              </a:r>
            </a:p>
            <a:p>
              <a:pPr algn="ctr" eaLnBrk="1" hangingPunct="1">
                <a:spcBef>
                  <a:spcPct val="0"/>
                </a:spcBef>
                <a:buFontTx/>
                <a:buNone/>
                <a:defRPr/>
              </a:pPr>
              <a:r>
                <a:rPr lang="en-GB" altLang="en-US" sz="788" dirty="0"/>
                <a:t>Systems</a:t>
              </a:r>
            </a:p>
          </p:txBody>
        </p:sp>
      </p:grpSp>
      <p:sp>
        <p:nvSpPr>
          <p:cNvPr id="28707" name="Text Box 6"/>
          <p:cNvSpPr txBox="1">
            <a:spLocks noChangeArrowheads="1"/>
          </p:cNvSpPr>
          <p:nvPr/>
        </p:nvSpPr>
        <p:spPr bwMode="auto">
          <a:xfrm>
            <a:off x="2631282" y="2994422"/>
            <a:ext cx="713657"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r>
              <a:rPr lang="en-GB" altLang="en-US" sz="675">
                <a:solidFill>
                  <a:schemeClr val="tx1"/>
                </a:solidFill>
              </a:rPr>
              <a:t>In-house data</a:t>
            </a:r>
          </a:p>
        </p:txBody>
      </p:sp>
      <p:sp>
        <p:nvSpPr>
          <p:cNvPr id="28708" name="Text Box 32"/>
          <p:cNvSpPr txBox="1">
            <a:spLocks noChangeArrowheads="1"/>
          </p:cNvSpPr>
          <p:nvPr/>
        </p:nvSpPr>
        <p:spPr bwMode="auto">
          <a:xfrm>
            <a:off x="5249466" y="3308748"/>
            <a:ext cx="1330814"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Font typeface="Wingdings" panose="05000000000000000000" pitchFamily="2" charset="2"/>
              <a:buChar char="§"/>
              <a:defRPr sz="1600">
                <a:solidFill>
                  <a:srgbClr val="000000"/>
                </a:solidFill>
                <a:latin typeface="Arial" panose="020B0604020202020204" pitchFamily="34" charset="0"/>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defRPr>
            </a:lvl2pPr>
            <a:lvl3pPr marL="1143000" indent="-228600">
              <a:spcBef>
                <a:spcPct val="20000"/>
              </a:spcBef>
              <a:buClr>
                <a:schemeClr val="tx1"/>
              </a:buClr>
              <a:buChar char="•"/>
              <a:defRPr sz="1600">
                <a:solidFill>
                  <a:schemeClr val="tx1"/>
                </a:solidFill>
                <a:latin typeface="Arial" panose="020B0604020202020204" pitchFamily="34" charset="0"/>
              </a:defRPr>
            </a:lvl3pPr>
            <a:lvl4pPr marL="1600200" indent="-228600">
              <a:spcBef>
                <a:spcPct val="20000"/>
              </a:spcBef>
              <a:buClr>
                <a:schemeClr val="tx1"/>
              </a:buClr>
              <a:buChar char="•"/>
              <a:defRPr sz="1400">
                <a:solidFill>
                  <a:schemeClr val="tx1"/>
                </a:solidFill>
                <a:latin typeface="Arial" panose="020B0604020202020204" pitchFamily="34" charset="0"/>
              </a:defRPr>
            </a:lvl4pPr>
            <a:lvl5pPr marL="2057400" indent="-228600">
              <a:spcBef>
                <a:spcPct val="20000"/>
              </a:spcBef>
              <a:buClr>
                <a:schemeClr val="tx1"/>
              </a:buCl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defRPr sz="1200">
                <a:solidFill>
                  <a:schemeClr val="tx1"/>
                </a:solidFill>
                <a:latin typeface="Arial" panose="020B0604020202020204" pitchFamily="34" charset="0"/>
              </a:defRPr>
            </a:lvl9pPr>
          </a:lstStyle>
          <a:p>
            <a:pPr eaLnBrk="1" hangingPunct="1">
              <a:spcBef>
                <a:spcPct val="0"/>
              </a:spcBef>
              <a:buClrTx/>
              <a:buFontTx/>
              <a:buNone/>
            </a:pPr>
            <a:r>
              <a:rPr lang="en-GB" altLang="en-US" sz="825" b="1">
                <a:solidFill>
                  <a:schemeClr val="tx1"/>
                </a:solidFill>
              </a:rPr>
              <a:t>Cloud service provider</a:t>
            </a:r>
          </a:p>
        </p:txBody>
      </p:sp>
      <p:sp>
        <p:nvSpPr>
          <p:cNvPr id="48" name="Text Box 32"/>
          <p:cNvSpPr txBox="1">
            <a:spLocks noChangeArrowheads="1"/>
          </p:cNvSpPr>
          <p:nvPr/>
        </p:nvSpPr>
        <p:spPr bwMode="auto">
          <a:xfrm>
            <a:off x="3068242" y="4458891"/>
            <a:ext cx="2916183" cy="323165"/>
          </a:xfrm>
          <a:prstGeom prst="rect">
            <a:avLst/>
          </a:prstGeom>
          <a:noFill/>
          <a:ln>
            <a:noFill/>
          </a:ln>
          <a:effectLs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defRPr/>
            </a:pPr>
            <a:r>
              <a:rPr lang="en-GB" altLang="en-US" sz="1500" i="1" dirty="0">
                <a:solidFill>
                  <a:schemeClr val="accent6">
                    <a:lumMod val="75000"/>
                  </a:schemeClr>
                </a:solidFill>
              </a:rPr>
              <a:t>Split of Security Responsibilities</a:t>
            </a:r>
          </a:p>
        </p:txBody>
      </p:sp>
      <p:cxnSp>
        <p:nvCxnSpPr>
          <p:cNvPr id="55" name="Curved Connector 54"/>
          <p:cNvCxnSpPr/>
          <p:nvPr/>
        </p:nvCxnSpPr>
        <p:spPr>
          <a:xfrm rot="16200000" flipH="1">
            <a:off x="4452342" y="1829396"/>
            <a:ext cx="7144" cy="3418284"/>
          </a:xfrm>
          <a:prstGeom prst="curvedConnector3">
            <a:avLst>
              <a:gd name="adj1" fmla="val 11993975"/>
            </a:avLst>
          </a:prstGeom>
          <a:ln>
            <a:headEnd type="triangle" w="lg" len="lg"/>
            <a:tailEnd type="triangle" w="lg" len="lg"/>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6072083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idx="4294967295"/>
          </p:nvPr>
        </p:nvSpPr>
        <p:spPr>
          <a:xfrm>
            <a:off x="1334691" y="445294"/>
            <a:ext cx="6409134" cy="857250"/>
          </a:xfrm>
          <a:prstGeom prst="rect">
            <a:avLst/>
          </a:prstGeom>
        </p:spPr>
        <p:txBody>
          <a:bodyPr/>
          <a:lstStyle/>
          <a:p>
            <a:pPr eaLnBrk="1" hangingPunct="1"/>
            <a:r>
              <a:rPr lang="en-US" altLang="en-US" sz="1800"/>
              <a:t>ISO Cloud Computing standards</a:t>
            </a:r>
          </a:p>
        </p:txBody>
      </p:sp>
      <p:sp>
        <p:nvSpPr>
          <p:cNvPr id="30723" name="Content Placeholder 2"/>
          <p:cNvSpPr>
            <a:spLocks noGrp="1"/>
          </p:cNvSpPr>
          <p:nvPr>
            <p:ph idx="4294967295"/>
          </p:nvPr>
        </p:nvSpPr>
        <p:spPr>
          <a:xfrm>
            <a:off x="1290638" y="944166"/>
            <a:ext cx="6572250" cy="3371850"/>
          </a:xfrm>
          <a:prstGeom prst="rect">
            <a:avLst/>
          </a:prstGeom>
        </p:spPr>
        <p:txBody>
          <a:bodyPr/>
          <a:lstStyle/>
          <a:p>
            <a:pPr marL="0" indent="0"/>
            <a:endParaRPr lang="en-US" altLang="en-US" sz="1100" b="1" dirty="0" smtClean="0"/>
          </a:p>
          <a:p>
            <a:pPr lvl="1">
              <a:spcAft>
                <a:spcPts val="450"/>
              </a:spcAft>
            </a:pPr>
            <a:r>
              <a:rPr lang="en-US" altLang="en-US" sz="1050" b="1" dirty="0" smtClean="0"/>
              <a:t>17788: Cloud computing Overview and Vocabulary*</a:t>
            </a:r>
          </a:p>
          <a:p>
            <a:pPr lvl="1">
              <a:spcAft>
                <a:spcPts val="450"/>
              </a:spcAft>
            </a:pPr>
            <a:r>
              <a:rPr lang="en-US" altLang="en-US" sz="1050" b="1" dirty="0" smtClean="0"/>
              <a:t>17789: Cloud computing Reference Architecture*</a:t>
            </a:r>
          </a:p>
          <a:p>
            <a:pPr lvl="1">
              <a:spcAft>
                <a:spcPts val="450"/>
              </a:spcAft>
            </a:pPr>
            <a:r>
              <a:rPr lang="en-US" altLang="en-US" sz="1050" b="1" dirty="0" smtClean="0">
                <a:solidFill>
                  <a:srgbClr val="FF0000"/>
                </a:solidFill>
              </a:rPr>
              <a:t>19086: Cloud computing SLAs</a:t>
            </a:r>
          </a:p>
          <a:p>
            <a:pPr lvl="1">
              <a:spcAft>
                <a:spcPts val="450"/>
              </a:spcAft>
            </a:pPr>
            <a:r>
              <a:rPr lang="en-US" altLang="en-US" sz="1050" b="1" dirty="0" smtClean="0">
                <a:solidFill>
                  <a:srgbClr val="FF0000"/>
                </a:solidFill>
              </a:rPr>
              <a:t>19941: Cloud computing Interoperability &amp; Portability</a:t>
            </a:r>
          </a:p>
          <a:p>
            <a:pPr lvl="1">
              <a:spcAft>
                <a:spcPts val="450"/>
              </a:spcAft>
            </a:pPr>
            <a:r>
              <a:rPr lang="en-US" altLang="en-US" sz="1050" b="1" dirty="0" smtClean="0">
                <a:solidFill>
                  <a:srgbClr val="FF0000"/>
                </a:solidFill>
              </a:rPr>
              <a:t>19944: Cloud computing Data Flow across devices &amp; cloud services</a:t>
            </a:r>
          </a:p>
          <a:p>
            <a:pPr lvl="1">
              <a:spcAft>
                <a:spcPts val="450"/>
              </a:spcAft>
            </a:pPr>
            <a:r>
              <a:rPr lang="en-GB" altLang="en-US" sz="1050" b="1" dirty="0" smtClean="0"/>
              <a:t>27001: Information security management systems ― Requirements</a:t>
            </a:r>
          </a:p>
          <a:p>
            <a:pPr lvl="1">
              <a:spcAft>
                <a:spcPts val="450"/>
              </a:spcAft>
            </a:pPr>
            <a:r>
              <a:rPr lang="en-GB" altLang="en-US" sz="1050" b="1" dirty="0" smtClean="0"/>
              <a:t>27002: Code of practice for information security controls</a:t>
            </a:r>
          </a:p>
          <a:p>
            <a:pPr lvl="1">
              <a:spcAft>
                <a:spcPts val="450"/>
              </a:spcAft>
            </a:pPr>
            <a:r>
              <a:rPr lang="en-GB" altLang="en-US" sz="1050" b="1" dirty="0" smtClean="0">
                <a:solidFill>
                  <a:srgbClr val="FF0000"/>
                </a:solidFill>
              </a:rPr>
              <a:t>27017: Guidelines on Information security controls for the use of cloud computing services based on ISO/IEC 27002*</a:t>
            </a:r>
          </a:p>
          <a:p>
            <a:pPr lvl="1">
              <a:spcAft>
                <a:spcPts val="450"/>
              </a:spcAft>
            </a:pPr>
            <a:r>
              <a:rPr lang="en-GB" altLang="en-US" sz="1050" b="1" dirty="0" smtClean="0"/>
              <a:t>27018: Code of practice for data protection controls for public cloud computing services </a:t>
            </a:r>
          </a:p>
          <a:p>
            <a:pPr lvl="1">
              <a:spcAft>
                <a:spcPts val="450"/>
              </a:spcAft>
            </a:pPr>
            <a:r>
              <a:rPr lang="en-GB" altLang="en-US" sz="1050" b="1" dirty="0" smtClean="0">
                <a:solidFill>
                  <a:srgbClr val="FF0000"/>
                </a:solidFill>
              </a:rPr>
              <a:t>27036: Information security for supplier relationships</a:t>
            </a:r>
            <a:r>
              <a:rPr lang="en-GB" altLang="en-US" sz="1050" b="1" dirty="0" smtClean="0"/>
              <a:t> </a:t>
            </a:r>
          </a:p>
          <a:p>
            <a:pPr lvl="1">
              <a:spcAft>
                <a:spcPts val="450"/>
              </a:spcAft>
            </a:pPr>
            <a:r>
              <a:rPr lang="en-GB" altLang="en-US" sz="1050" b="1" dirty="0" smtClean="0"/>
              <a:t>29101: Privacy architecture framework</a:t>
            </a:r>
          </a:p>
          <a:p>
            <a:pPr lvl="1" eaLnBrk="1" hangingPunct="1"/>
            <a:endParaRPr lang="en-GB" altLang="en-US" sz="1050" b="1" dirty="0" smtClean="0"/>
          </a:p>
          <a:p>
            <a:pPr lvl="1" eaLnBrk="1" hangingPunct="1"/>
            <a:endParaRPr lang="en-US" altLang="en-US" sz="1050" b="1" dirty="0" smtClean="0"/>
          </a:p>
          <a:p>
            <a:pPr marL="0" indent="0"/>
            <a:endParaRPr lang="en-US" altLang="en-US" sz="1100" b="1" dirty="0" smtClean="0"/>
          </a:p>
        </p:txBody>
      </p:sp>
      <p:sp>
        <p:nvSpPr>
          <p:cNvPr id="30724" name="TextBox 1"/>
          <p:cNvSpPr txBox="1">
            <a:spLocks noChangeArrowheads="1"/>
          </p:cNvSpPr>
          <p:nvPr/>
        </p:nvSpPr>
        <p:spPr bwMode="auto">
          <a:xfrm>
            <a:off x="6087667" y="4427935"/>
            <a:ext cx="16498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900"/>
              <a:t>Black = Complete, published</a:t>
            </a:r>
          </a:p>
          <a:p>
            <a:pPr eaLnBrk="1" hangingPunct="1"/>
            <a:r>
              <a:rPr lang="en-GB" altLang="en-US" sz="900">
                <a:solidFill>
                  <a:srgbClr val="FF0000"/>
                </a:solidFill>
              </a:rPr>
              <a:t>Red = In preparation, draft</a:t>
            </a:r>
          </a:p>
        </p:txBody>
      </p:sp>
      <p:sp>
        <p:nvSpPr>
          <p:cNvPr id="30725" name="TextBox 2"/>
          <p:cNvSpPr txBox="1">
            <a:spLocks noChangeArrowheads="1"/>
          </p:cNvSpPr>
          <p:nvPr/>
        </p:nvSpPr>
        <p:spPr bwMode="auto">
          <a:xfrm>
            <a:off x="1516857" y="4594622"/>
            <a:ext cx="161133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900"/>
              <a:t>* = Joint standard with ITUT</a:t>
            </a:r>
          </a:p>
        </p:txBody>
      </p:sp>
    </p:spTree>
    <p:extLst>
      <p:ext uri="{BB962C8B-B14F-4D97-AF65-F5344CB8AC3E}">
        <p14:creationId xmlns:p14="http://schemas.microsoft.com/office/powerpoint/2010/main" val="20425151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CA" altLang="en-US" sz="2400" dirty="0" smtClean="0"/>
              <a:t>How does the cloud service address the client standards that are implemented to address OSFI Guideline B-10 expectations</a:t>
            </a:r>
          </a:p>
        </p:txBody>
      </p:sp>
      <p:graphicFrame>
        <p:nvGraphicFramePr>
          <p:cNvPr id="6" name="Table 5"/>
          <p:cNvGraphicFramePr>
            <a:graphicFrameLocks noGrp="1"/>
          </p:cNvGraphicFramePr>
          <p:nvPr>
            <p:extLst>
              <p:ext uri="{D42A27DB-BD31-4B8C-83A1-F6EECF244321}">
                <p14:modId xmlns:p14="http://schemas.microsoft.com/office/powerpoint/2010/main" val="1145756026"/>
              </p:ext>
            </p:extLst>
          </p:nvPr>
        </p:nvGraphicFramePr>
        <p:xfrm>
          <a:off x="1304925" y="1892698"/>
          <a:ext cx="6587729" cy="2680873"/>
        </p:xfrm>
        <a:graphic>
          <a:graphicData uri="http://schemas.openxmlformats.org/drawingml/2006/table">
            <a:tbl>
              <a:tblPr firstRow="1" bandRow="1">
                <a:tableStyleId>{5C22544A-7EE6-4342-B048-85BDC9FD1C3A}</a:tableStyleId>
              </a:tblPr>
              <a:tblGrid>
                <a:gridCol w="971960"/>
                <a:gridCol w="2510897"/>
                <a:gridCol w="3104872"/>
              </a:tblGrid>
              <a:tr h="278065">
                <a:tc gridSpan="2">
                  <a:txBody>
                    <a:bodyPr/>
                    <a:lstStyle/>
                    <a:p>
                      <a:pPr marL="180000" indent="-180000" algn="ctr"/>
                      <a:r>
                        <a:rPr lang="en-CA" sz="1100" dirty="0" smtClean="0"/>
                        <a:t>Guideline</a:t>
                      </a:r>
                      <a:endParaRPr lang="en-CA" sz="1100" dirty="0"/>
                    </a:p>
                  </a:txBody>
                  <a:tcPr marL="68577" marR="68577" marT="34282" marB="34282" anchor="ctr">
                    <a:solidFill>
                      <a:srgbClr val="7889FB"/>
                    </a:solidFill>
                  </a:tcPr>
                </a:tc>
                <a:tc hMerge="1">
                  <a:txBody>
                    <a:bodyPr/>
                    <a:lstStyle/>
                    <a:p>
                      <a:endParaRPr lang="en-CA" dirty="0"/>
                    </a:p>
                  </a:txBody>
                  <a:tcPr>
                    <a:solidFill>
                      <a:srgbClr val="7889FB"/>
                    </a:solidFill>
                  </a:tcPr>
                </a:tc>
                <a:tc>
                  <a:txBody>
                    <a:bodyPr/>
                    <a:lstStyle/>
                    <a:p>
                      <a:pPr algn="ctr"/>
                      <a:r>
                        <a:rPr lang="en-CA" sz="1100" dirty="0" smtClean="0"/>
                        <a:t>Focus Points</a:t>
                      </a:r>
                      <a:endParaRPr lang="en-CA" sz="1100" dirty="0"/>
                    </a:p>
                  </a:txBody>
                  <a:tcPr marL="68577" marR="68577" marT="34282" marB="34282" anchor="ctr">
                    <a:solidFill>
                      <a:srgbClr val="7889FB"/>
                    </a:solidFill>
                  </a:tcPr>
                </a:tc>
              </a:tr>
              <a:tr h="1714484">
                <a:tc>
                  <a:txBody>
                    <a:bodyPr/>
                    <a:lstStyle/>
                    <a:p>
                      <a:pPr marL="180000" marR="0" indent="-180000" algn="l" defTabSz="914400" rtl="0" eaLnBrk="1" fontAlgn="auto" latinLnBrk="0" hangingPunct="1">
                        <a:lnSpc>
                          <a:spcPct val="100000"/>
                        </a:lnSpc>
                        <a:spcBef>
                          <a:spcPts val="0"/>
                        </a:spcBef>
                        <a:spcAft>
                          <a:spcPts val="0"/>
                        </a:spcAft>
                        <a:buClrTx/>
                        <a:buSzTx/>
                        <a:buFont typeface="+mj-lt"/>
                        <a:buAutoNum type="romanLcPeriod" startAt="2"/>
                        <a:tabLst/>
                        <a:defRPr/>
                      </a:pPr>
                      <a:r>
                        <a:rPr lang="en-CA" sz="800" b="1" dirty="0" smtClean="0"/>
                        <a:t>Contingency planning</a:t>
                      </a:r>
                      <a:endParaRPr lang="en-CA" sz="800" b="1" dirty="0"/>
                    </a:p>
                  </a:txBody>
                  <a:tcPr marL="53998" marR="0" marT="34282" marB="34282">
                    <a:solidFill>
                      <a:srgbClr val="ECEDFE"/>
                    </a:solidFill>
                  </a:tcPr>
                </a:tc>
                <a:tc>
                  <a:txBody>
                    <a:bodyPr/>
                    <a:lstStyle/>
                    <a:p>
                      <a:r>
                        <a:rPr lang="en-CA" sz="700" b="0" i="0" kern="1200" dirty="0" smtClean="0">
                          <a:solidFill>
                            <a:schemeClr val="dk1"/>
                          </a:solidFill>
                          <a:latin typeface="+mn-lt"/>
                          <a:ea typeface="+mn-ea"/>
                          <a:cs typeface="+mn-cs"/>
                        </a:rPr>
                        <a:t>The contract or outsourcing agreement should outline the service provider’s measures for ensuring the continuation of the outsourced business activity in the event of problems and events that may affect the service provider’s operation, including systems breakdown and natural disaster, and other reasonably foreseeable events. The FRE should ensure that the service provider regularly tests its business recovery system as it pertains to the outsourced activity,</a:t>
                      </a:r>
                    </a:p>
                    <a:p>
                      <a:r>
                        <a:rPr lang="en-CA" sz="700" b="0" i="0" kern="1200" dirty="0" smtClean="0">
                          <a:solidFill>
                            <a:schemeClr val="dk1"/>
                          </a:solidFill>
                          <a:latin typeface="+mn-lt"/>
                          <a:ea typeface="+mn-ea"/>
                          <a:cs typeface="+mn-cs"/>
                        </a:rPr>
                        <a:t>notifies the FRE of the test results, and addresses any material deficiencies. The FRE is expected to provide a summary of the test results to OSFI upon reasonable notice. In addition, the FRE should be notified in the event that the service provider makes significant changes to its business resumption and contingency plans, or encounters other circumstances that might have a serious impact on the service.</a:t>
                      </a:r>
                      <a:endParaRPr lang="en-CA" sz="700" dirty="0"/>
                    </a:p>
                  </a:txBody>
                  <a:tcPr marL="68577" marR="68577" marT="34282" marB="34282">
                    <a:solidFill>
                      <a:srgbClr val="ECEDFE"/>
                    </a:solidFill>
                  </a:tcPr>
                </a:tc>
                <a:tc>
                  <a:txBody>
                    <a:bodyPr/>
                    <a:lstStyle/>
                    <a:p>
                      <a:pPr marL="180000" indent="-180000">
                        <a:lnSpc>
                          <a:spcPts val="1400"/>
                        </a:lnSpc>
                        <a:spcAft>
                          <a:spcPts val="200"/>
                        </a:spcAft>
                        <a:buFont typeface="Arial" pitchFamily="34" charset="0"/>
                        <a:buChar char="•"/>
                      </a:pPr>
                      <a:r>
                        <a:rPr lang="en-CA" sz="1400" baseline="0" dirty="0" smtClean="0"/>
                        <a:t>Due diligence on the cloud infrastructure.</a:t>
                      </a:r>
                    </a:p>
                    <a:p>
                      <a:pPr marL="180000" indent="-180000">
                        <a:lnSpc>
                          <a:spcPts val="1400"/>
                        </a:lnSpc>
                        <a:spcAft>
                          <a:spcPts val="200"/>
                        </a:spcAft>
                        <a:buFont typeface="Arial" pitchFamily="34" charset="0"/>
                        <a:buChar char="•"/>
                      </a:pPr>
                      <a:r>
                        <a:rPr lang="en-CA" sz="1400" baseline="0" dirty="0" smtClean="0"/>
                        <a:t>Diversity of centres, network, power supply </a:t>
                      </a:r>
                    </a:p>
                    <a:p>
                      <a:pPr marL="180000" indent="-180000">
                        <a:lnSpc>
                          <a:spcPts val="1400"/>
                        </a:lnSpc>
                        <a:spcAft>
                          <a:spcPts val="200"/>
                        </a:spcAft>
                        <a:buFont typeface="Arial" pitchFamily="34" charset="0"/>
                        <a:buChar char="•"/>
                      </a:pPr>
                      <a:r>
                        <a:rPr lang="en-CA" sz="1400" baseline="0" dirty="0" smtClean="0"/>
                        <a:t>Need to focus on customer’s own </a:t>
                      </a:r>
                      <a:r>
                        <a:rPr lang="en-CA" sz="1400" b="0" i="0" kern="1200" baseline="0" dirty="0" smtClean="0">
                          <a:solidFill>
                            <a:schemeClr val="dk1"/>
                          </a:solidFill>
                          <a:latin typeface="+mn-lt"/>
                          <a:ea typeface="+mn-ea"/>
                          <a:cs typeface="+mn-cs"/>
                        </a:rPr>
                        <a:t>business continuity planning</a:t>
                      </a:r>
                      <a:endParaRPr lang="en-CA" sz="1400" baseline="0" dirty="0" smtClean="0"/>
                    </a:p>
                  </a:txBody>
                  <a:tcPr marL="68577" marR="68577" marT="34282" marB="34282">
                    <a:solidFill>
                      <a:srgbClr val="ECEDFE"/>
                    </a:solidFill>
                  </a:tcPr>
                </a:tc>
              </a:tr>
              <a:tr h="582914">
                <a:tc>
                  <a:txBody>
                    <a:bodyPr/>
                    <a:lstStyle/>
                    <a:p>
                      <a:pPr marL="180000" marR="0" indent="-180000" algn="l" defTabSz="914400" rtl="0" eaLnBrk="1" fontAlgn="auto" latinLnBrk="0" hangingPunct="1">
                        <a:lnSpc>
                          <a:spcPct val="100000"/>
                        </a:lnSpc>
                        <a:spcBef>
                          <a:spcPts val="0"/>
                        </a:spcBef>
                        <a:spcAft>
                          <a:spcPts val="0"/>
                        </a:spcAft>
                        <a:buClrTx/>
                        <a:buSzTx/>
                        <a:buFont typeface="+mj-lt"/>
                        <a:buAutoNum type="romanLcPeriod" startAt="3"/>
                        <a:tabLst/>
                        <a:defRPr/>
                      </a:pPr>
                      <a:r>
                        <a:rPr lang="en-CA" sz="800" b="1" dirty="0" smtClean="0"/>
                        <a:t>Location of records</a:t>
                      </a:r>
                    </a:p>
                    <a:p>
                      <a:pPr marL="180000" indent="-180000">
                        <a:buFont typeface="+mj-lt"/>
                        <a:buAutoNum type="romanLcPeriod" startAt="3"/>
                      </a:pPr>
                      <a:endParaRPr lang="en-CA" sz="800" dirty="0"/>
                    </a:p>
                  </a:txBody>
                  <a:tcPr marL="53998" marR="0" marT="34282" marB="34282">
                    <a:solidFill>
                      <a:srgbClr val="D6DAFD"/>
                    </a:solidFill>
                  </a:tcPr>
                </a:tc>
                <a:tc>
                  <a:txBody>
                    <a:bodyPr/>
                    <a:lstStyle/>
                    <a:p>
                      <a:r>
                        <a:rPr lang="en-CA" sz="700" b="0" i="0" kern="1200" dirty="0" smtClean="0">
                          <a:solidFill>
                            <a:schemeClr val="dk1"/>
                          </a:solidFill>
                          <a:latin typeface="+mn-lt"/>
                          <a:ea typeface="+mn-ea"/>
                          <a:cs typeface="+mn-cs"/>
                        </a:rPr>
                        <a:t>In accordance with the federal financial institutions legislation, certain records of entities carrying on business in Canada should be maintained in Canada. In addition, the FRE is expected to ensure that OSFI can access in Canada any records necessary to enable OSFI to fulfill its mandate.</a:t>
                      </a:r>
                      <a:endParaRPr lang="en-CA" sz="700" dirty="0"/>
                    </a:p>
                  </a:txBody>
                  <a:tcPr marL="68577" marR="68577" marT="34282" marB="34282">
                    <a:solidFill>
                      <a:srgbClr val="D6DAFD"/>
                    </a:solidFill>
                  </a:tcPr>
                </a:tc>
                <a:tc>
                  <a:txBody>
                    <a:bodyPr/>
                    <a:lstStyle/>
                    <a:p>
                      <a:pPr marL="180000" indent="-180000">
                        <a:lnSpc>
                          <a:spcPts val="1400"/>
                        </a:lnSpc>
                        <a:spcAft>
                          <a:spcPts val="200"/>
                        </a:spcAft>
                        <a:buFont typeface="Arial" pitchFamily="34" charset="0"/>
                        <a:buChar char="•"/>
                      </a:pPr>
                      <a:r>
                        <a:rPr lang="en-CA" sz="1400" dirty="0" smtClean="0"/>
                        <a:t>Data/server</a:t>
                      </a:r>
                      <a:r>
                        <a:rPr lang="en-CA" sz="1400" baseline="0" dirty="0" smtClean="0"/>
                        <a:t> location options.  </a:t>
                      </a:r>
                    </a:p>
                    <a:p>
                      <a:pPr marL="180000" indent="-180000">
                        <a:lnSpc>
                          <a:spcPts val="1400"/>
                        </a:lnSpc>
                        <a:spcAft>
                          <a:spcPts val="200"/>
                        </a:spcAft>
                        <a:buFont typeface="Arial" pitchFamily="34" charset="0"/>
                        <a:buChar char="•"/>
                      </a:pPr>
                      <a:r>
                        <a:rPr lang="en-CA" sz="1400" baseline="0" dirty="0" smtClean="0"/>
                        <a:t>Hybrid model with restricted data retained in-house.  </a:t>
                      </a:r>
                      <a:endParaRPr lang="en-CA" sz="1400" dirty="0"/>
                    </a:p>
                  </a:txBody>
                  <a:tcPr marL="68577" marR="68577" marT="34282" marB="34282">
                    <a:solidFill>
                      <a:srgbClr val="D6DAFD"/>
                    </a:solidFill>
                  </a:tcPr>
                </a:tc>
              </a:tr>
            </a:tbl>
          </a:graphicData>
        </a:graphic>
      </p:graphicFrame>
    </p:spTree>
    <p:extLst>
      <p:ext uri="{BB962C8B-B14F-4D97-AF65-F5344CB8AC3E}">
        <p14:creationId xmlns:p14="http://schemas.microsoft.com/office/powerpoint/2010/main" val="13210245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255588" y="169290"/>
            <a:ext cx="8545512" cy="857250"/>
          </a:xfrm>
        </p:spPr>
        <p:txBody>
          <a:bodyPr/>
          <a:lstStyle/>
          <a:p>
            <a:r>
              <a:rPr lang="en-CA" altLang="en-US" sz="2000" dirty="0" smtClean="0"/>
              <a:t>How does the cloud service address the client standards that are implemented to address OSFI Guideline B-10 expectations</a:t>
            </a:r>
          </a:p>
        </p:txBody>
      </p:sp>
      <p:graphicFrame>
        <p:nvGraphicFramePr>
          <p:cNvPr id="6" name="Table 5"/>
          <p:cNvGraphicFramePr>
            <a:graphicFrameLocks noGrp="1"/>
          </p:cNvGraphicFramePr>
          <p:nvPr>
            <p:extLst>
              <p:ext uri="{D42A27DB-BD31-4B8C-83A1-F6EECF244321}">
                <p14:modId xmlns:p14="http://schemas.microsoft.com/office/powerpoint/2010/main" val="593681976"/>
              </p:ext>
            </p:extLst>
          </p:nvPr>
        </p:nvGraphicFramePr>
        <p:xfrm>
          <a:off x="1304925" y="818313"/>
          <a:ext cx="6587729" cy="3887814"/>
        </p:xfrm>
        <a:graphic>
          <a:graphicData uri="http://schemas.openxmlformats.org/drawingml/2006/table">
            <a:tbl>
              <a:tblPr firstRow="1" bandRow="1">
                <a:tableStyleId>{5C22544A-7EE6-4342-B048-85BDC9FD1C3A}</a:tableStyleId>
              </a:tblPr>
              <a:tblGrid>
                <a:gridCol w="971960"/>
                <a:gridCol w="2510897"/>
                <a:gridCol w="3104872"/>
              </a:tblGrid>
              <a:tr h="253098">
                <a:tc gridSpan="2">
                  <a:txBody>
                    <a:bodyPr/>
                    <a:lstStyle/>
                    <a:p>
                      <a:pPr marL="180000" indent="-180000" algn="ctr"/>
                      <a:r>
                        <a:rPr lang="en-CA" sz="1100" dirty="0" smtClean="0"/>
                        <a:t>Guideline</a:t>
                      </a:r>
                      <a:endParaRPr lang="en-CA" sz="1100" dirty="0"/>
                    </a:p>
                  </a:txBody>
                  <a:tcPr marL="68577" marR="68577" marT="34278" marB="34278" anchor="ctr">
                    <a:solidFill>
                      <a:srgbClr val="7889FB"/>
                    </a:solidFill>
                  </a:tcPr>
                </a:tc>
                <a:tc hMerge="1">
                  <a:txBody>
                    <a:bodyPr/>
                    <a:lstStyle/>
                    <a:p>
                      <a:endParaRPr lang="en-CA" dirty="0"/>
                    </a:p>
                  </a:txBody>
                  <a:tcPr>
                    <a:solidFill>
                      <a:srgbClr val="7889FB"/>
                    </a:solidFill>
                  </a:tcPr>
                </a:tc>
                <a:tc>
                  <a:txBody>
                    <a:bodyPr/>
                    <a:lstStyle/>
                    <a:p>
                      <a:pPr algn="ctr"/>
                      <a:r>
                        <a:rPr lang="en-CA" sz="1100" dirty="0" smtClean="0"/>
                        <a:t>Focus Points</a:t>
                      </a:r>
                      <a:endParaRPr lang="en-CA" sz="1100" dirty="0"/>
                    </a:p>
                  </a:txBody>
                  <a:tcPr marL="68577" marR="68577" marT="34278" marB="34278" anchor="ctr">
                    <a:solidFill>
                      <a:srgbClr val="7889FB"/>
                    </a:solidFill>
                  </a:tcPr>
                </a:tc>
              </a:tr>
              <a:tr h="3308678">
                <a:tc>
                  <a:txBody>
                    <a:bodyPr/>
                    <a:lstStyle/>
                    <a:p>
                      <a:pPr marL="180000" marR="0" indent="-180000" algn="l" defTabSz="914400" rtl="0" eaLnBrk="1" fontAlgn="auto" latinLnBrk="0" hangingPunct="1">
                        <a:lnSpc>
                          <a:spcPct val="100000"/>
                        </a:lnSpc>
                        <a:spcBef>
                          <a:spcPts val="0"/>
                        </a:spcBef>
                        <a:spcAft>
                          <a:spcPts val="0"/>
                        </a:spcAft>
                        <a:buClrTx/>
                        <a:buSzTx/>
                        <a:buFont typeface="+mj-lt"/>
                        <a:buAutoNum type="romanLcPeriod" startAt="4"/>
                        <a:tabLst/>
                        <a:defRPr/>
                      </a:pPr>
                      <a:r>
                        <a:rPr lang="en-CA" sz="800" b="1" dirty="0" smtClean="0"/>
                        <a:t>Access and audit rights</a:t>
                      </a:r>
                    </a:p>
                  </a:txBody>
                  <a:tcPr marL="53998" marR="0" marT="34278" marB="34278">
                    <a:solidFill>
                      <a:srgbClr val="ECEDFE"/>
                    </a:solidFill>
                  </a:tcPr>
                </a:tc>
                <a:tc>
                  <a:txBody>
                    <a:bodyPr/>
                    <a:lstStyle/>
                    <a:p>
                      <a:r>
                        <a:rPr lang="en-CA" sz="600" b="0" i="0" kern="1200" dirty="0" smtClean="0">
                          <a:solidFill>
                            <a:schemeClr val="dk1"/>
                          </a:solidFill>
                          <a:latin typeface="+mn-lt"/>
                          <a:ea typeface="+mn-ea"/>
                          <a:cs typeface="+mn-cs"/>
                        </a:rPr>
                        <a:t>Identification and ownership of all assets (intellectual and physical) related to the outsourcing arrangement should be clearly established, including assets generated or purchased pursuant to the outsourcing arrangement. The contract or outsourcing agreement should state whether and how the service provider has the right to use the FRE’s assets (e.g., data, hardware and software, system documentation or intellectual property) and the FRE’s right of access to those assets.</a:t>
                      </a:r>
                    </a:p>
                    <a:p>
                      <a:r>
                        <a:rPr lang="en-CA" sz="600" b="0" i="0" kern="1200" dirty="0" smtClean="0">
                          <a:solidFill>
                            <a:schemeClr val="dk1"/>
                          </a:solidFill>
                          <a:latin typeface="+mn-lt"/>
                          <a:ea typeface="+mn-ea"/>
                          <a:cs typeface="+mn-cs"/>
                        </a:rPr>
                        <a:t>The contract or outsourcing agreement is expected to clearly stipulate the audit requirements and rights of both the service provider and the FRE. At a minimum, it should give the FRE the right to evaluate the service provided or, alternatively to cause an independent auditor to evaluate, on its behalf, the service provided. This includes a review of the service provider’s internal control environment as it relates to the service being provided.</a:t>
                      </a:r>
                    </a:p>
                    <a:p>
                      <a:r>
                        <a:rPr lang="en-CA" sz="600" b="0" i="0" kern="1200" dirty="0" smtClean="0">
                          <a:solidFill>
                            <a:schemeClr val="dk1"/>
                          </a:solidFill>
                          <a:latin typeface="+mn-lt"/>
                          <a:ea typeface="+mn-ea"/>
                          <a:cs typeface="+mn-cs"/>
                        </a:rPr>
                        <a:t>In addition, in all situations, irrespective of whether an activity is conducted in-house, outsourced, or otherwise obtained from a third party, OSFI retains its supervisory powers. Accordingly, an undertaking from the service provider or a provision in the outsourcing contract, should give OSFI or the Superintendent's representative the right to:</a:t>
                      </a:r>
                    </a:p>
                    <a:p>
                      <a:r>
                        <a:rPr lang="en-CA" sz="600" b="0" i="0" kern="1200" dirty="0" smtClean="0">
                          <a:solidFill>
                            <a:schemeClr val="dk1"/>
                          </a:solidFill>
                          <a:latin typeface="+mn-lt"/>
                          <a:ea typeface="+mn-ea"/>
                          <a:cs typeface="+mn-cs"/>
                        </a:rPr>
                        <a:t>exercise the contractual rights of the FRE relating to audit;</a:t>
                      </a:r>
                    </a:p>
                    <a:p>
                      <a:r>
                        <a:rPr lang="en-CA" sz="600" b="0" i="0" kern="1200" dirty="0" smtClean="0">
                          <a:solidFill>
                            <a:schemeClr val="dk1"/>
                          </a:solidFill>
                          <a:latin typeface="+mn-lt"/>
                          <a:ea typeface="+mn-ea"/>
                          <a:cs typeface="+mn-cs"/>
                        </a:rPr>
                        <a:t>accompany the FRE (or its independent auditor) when it exercises its contractual audit rights;</a:t>
                      </a:r>
                    </a:p>
                    <a:p>
                      <a:r>
                        <a:rPr lang="en-CA" sz="600" b="0" i="0" kern="1200" dirty="0" smtClean="0">
                          <a:solidFill>
                            <a:schemeClr val="dk1"/>
                          </a:solidFill>
                          <a:latin typeface="+mn-lt"/>
                          <a:ea typeface="+mn-ea"/>
                          <a:cs typeface="+mn-cs"/>
                        </a:rPr>
                        <a:t>access and make copies of any internal audit reports (and associated working papers and recommendations) prepared by or for the service provider in respect of the service being performed for the FRE, subject to OSFI agreeing to sign appropriate confidentiality documentation in form and content satisfactory to the service provider; and</a:t>
                      </a:r>
                    </a:p>
                    <a:p>
                      <a:r>
                        <a:rPr lang="en-CA" sz="600" b="0" i="0" kern="1200" dirty="0" smtClean="0">
                          <a:solidFill>
                            <a:schemeClr val="dk1"/>
                          </a:solidFill>
                          <a:latin typeface="+mn-lt"/>
                          <a:ea typeface="+mn-ea"/>
                          <a:cs typeface="+mn-cs"/>
                        </a:rPr>
                        <a:t>access findings in the external audit of the service provider (and associated working papers and recommendations) that address the service being performed for the FRE, subject to the consent of the service provider’s external auditor and OSFI agreeing to sign appropriate confidentiality documentation in form and content satisfactory to the service provider and the external auditor.</a:t>
                      </a:r>
                    </a:p>
                    <a:p>
                      <a:r>
                        <a:rPr lang="en-CA" sz="600" b="0" i="0" kern="1200" dirty="0" smtClean="0">
                          <a:solidFill>
                            <a:schemeClr val="dk1"/>
                          </a:solidFill>
                          <a:latin typeface="+mn-lt"/>
                          <a:ea typeface="+mn-ea"/>
                          <a:cs typeface="+mn-cs"/>
                        </a:rPr>
                        <a:t>OSFI would provide the FRE with reasonable notice of its intent to exercise its audit rights and would share its findings with the FRE where appropriate. In the normal course, OSFI would seek to obtain information it requires through the FRE itself.</a:t>
                      </a:r>
                      <a:endParaRPr lang="en-CA" sz="600" dirty="0"/>
                    </a:p>
                  </a:txBody>
                  <a:tcPr marL="68577" marR="68577" marT="34278" marB="34278">
                    <a:solidFill>
                      <a:srgbClr val="ECEDFE"/>
                    </a:solidFill>
                  </a:tcPr>
                </a:tc>
                <a:tc>
                  <a:txBody>
                    <a:bodyPr/>
                    <a:lstStyle/>
                    <a:p>
                      <a:pPr marL="180000" indent="-180000">
                        <a:lnSpc>
                          <a:spcPts val="1400"/>
                        </a:lnSpc>
                        <a:spcAft>
                          <a:spcPts val="200"/>
                        </a:spcAft>
                        <a:buFont typeface="Arial" pitchFamily="34" charset="0"/>
                        <a:buChar char="•"/>
                      </a:pPr>
                      <a:r>
                        <a:rPr lang="en-CA" sz="1600" baseline="0" dirty="0" smtClean="0"/>
                        <a:t>System Data available from cloud provider </a:t>
                      </a:r>
                    </a:p>
                    <a:p>
                      <a:pPr marL="180000" indent="-180000">
                        <a:lnSpc>
                          <a:spcPts val="1400"/>
                        </a:lnSpc>
                        <a:spcAft>
                          <a:spcPts val="200"/>
                        </a:spcAft>
                        <a:buFont typeface="Arial" pitchFamily="34" charset="0"/>
                        <a:buChar char="•"/>
                      </a:pPr>
                      <a:endParaRPr lang="en-CA" sz="1600" baseline="0" dirty="0" smtClean="0"/>
                    </a:p>
                    <a:p>
                      <a:pPr marL="180000" indent="-180000">
                        <a:lnSpc>
                          <a:spcPts val="1400"/>
                        </a:lnSpc>
                        <a:spcAft>
                          <a:spcPts val="200"/>
                        </a:spcAft>
                        <a:buFont typeface="Arial" pitchFamily="34" charset="0"/>
                        <a:buChar char="•"/>
                      </a:pPr>
                      <a:r>
                        <a:rPr lang="en-CA" sz="1600" baseline="0" dirty="0" smtClean="0"/>
                        <a:t>Onsite or specific audits may not be practical – what reports are available</a:t>
                      </a:r>
                    </a:p>
                    <a:p>
                      <a:pPr marL="180000" indent="-180000">
                        <a:lnSpc>
                          <a:spcPts val="1400"/>
                        </a:lnSpc>
                        <a:spcAft>
                          <a:spcPts val="200"/>
                        </a:spcAft>
                        <a:buFont typeface="Arial" pitchFamily="34" charset="0"/>
                        <a:buChar char="•"/>
                      </a:pPr>
                      <a:endParaRPr lang="en-CA" sz="1600" baseline="0" dirty="0" smtClean="0"/>
                    </a:p>
                    <a:p>
                      <a:pPr marL="180000" indent="-180000">
                        <a:lnSpc>
                          <a:spcPts val="1400"/>
                        </a:lnSpc>
                        <a:spcAft>
                          <a:spcPts val="200"/>
                        </a:spcAft>
                        <a:buFont typeface="Arial" pitchFamily="34" charset="0"/>
                        <a:buChar char="•"/>
                      </a:pPr>
                      <a:r>
                        <a:rPr lang="en-CA" sz="1600" baseline="0" dirty="0" smtClean="0"/>
                        <a:t>Site Visits</a:t>
                      </a:r>
                    </a:p>
                    <a:p>
                      <a:pPr marL="180000" indent="-180000">
                        <a:lnSpc>
                          <a:spcPts val="1400"/>
                        </a:lnSpc>
                        <a:spcAft>
                          <a:spcPts val="200"/>
                        </a:spcAft>
                        <a:buFont typeface="Arial" pitchFamily="34" charset="0"/>
                        <a:buChar char="•"/>
                      </a:pPr>
                      <a:endParaRPr lang="en-CA" sz="1600" baseline="0" dirty="0" smtClean="0"/>
                    </a:p>
                    <a:p>
                      <a:pPr marL="180000" indent="-180000">
                        <a:lnSpc>
                          <a:spcPts val="1400"/>
                        </a:lnSpc>
                        <a:spcAft>
                          <a:spcPts val="200"/>
                        </a:spcAft>
                        <a:buFont typeface="Arial" pitchFamily="34" charset="0"/>
                        <a:buChar char="•"/>
                      </a:pPr>
                      <a:r>
                        <a:rPr lang="en-CA" sz="1600" baseline="0" dirty="0" smtClean="0"/>
                        <a:t>Regulator requirements</a:t>
                      </a:r>
                      <a:endParaRPr lang="en-CA" sz="600" dirty="0" smtClean="0"/>
                    </a:p>
                    <a:p>
                      <a:pPr marL="180000" indent="-180000">
                        <a:lnSpc>
                          <a:spcPts val="1400"/>
                        </a:lnSpc>
                        <a:buFont typeface="Arial" pitchFamily="34" charset="0"/>
                        <a:buChar char="•"/>
                      </a:pPr>
                      <a:endParaRPr lang="en-CA" sz="800" baseline="0" dirty="0" smtClean="0"/>
                    </a:p>
                    <a:p>
                      <a:pPr marL="180000" indent="-180000">
                        <a:lnSpc>
                          <a:spcPts val="1400"/>
                        </a:lnSpc>
                        <a:buFont typeface="Arial" pitchFamily="34" charset="0"/>
                        <a:buChar char="•"/>
                      </a:pPr>
                      <a:endParaRPr lang="en-CA" sz="800" dirty="0" smtClean="0"/>
                    </a:p>
                    <a:p>
                      <a:endParaRPr lang="en-CA" sz="800" dirty="0"/>
                    </a:p>
                  </a:txBody>
                  <a:tcPr marL="68577" marR="68577" marT="34278" marB="34278">
                    <a:solidFill>
                      <a:srgbClr val="ECEDFE"/>
                    </a:solidFill>
                  </a:tcPr>
                </a:tc>
              </a:tr>
            </a:tbl>
          </a:graphicData>
        </a:graphic>
      </p:graphicFrame>
    </p:spTree>
    <p:extLst>
      <p:ext uri="{BB962C8B-B14F-4D97-AF65-F5344CB8AC3E}">
        <p14:creationId xmlns:p14="http://schemas.microsoft.com/office/powerpoint/2010/main" val="6409568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26033" y="169069"/>
            <a:ext cx="8545512" cy="857250"/>
          </a:xfrm>
        </p:spPr>
        <p:txBody>
          <a:bodyPr/>
          <a:lstStyle/>
          <a:p>
            <a:r>
              <a:rPr lang="en-CA" altLang="en-US" sz="2000" dirty="0" smtClean="0"/>
              <a:t>How does the cloud service address the client standards that are implemented to address OSFI Guideline B-10 expectations</a:t>
            </a:r>
          </a:p>
        </p:txBody>
      </p:sp>
      <p:graphicFrame>
        <p:nvGraphicFramePr>
          <p:cNvPr id="6" name="Table 5"/>
          <p:cNvGraphicFramePr>
            <a:graphicFrameLocks noGrp="1"/>
          </p:cNvGraphicFramePr>
          <p:nvPr>
            <p:extLst>
              <p:ext uri="{D42A27DB-BD31-4B8C-83A1-F6EECF244321}">
                <p14:modId xmlns:p14="http://schemas.microsoft.com/office/powerpoint/2010/main" val="1276461032"/>
              </p:ext>
            </p:extLst>
          </p:nvPr>
        </p:nvGraphicFramePr>
        <p:xfrm>
          <a:off x="925689" y="1026319"/>
          <a:ext cx="7247468" cy="3613413"/>
        </p:xfrm>
        <a:graphic>
          <a:graphicData uri="http://schemas.openxmlformats.org/drawingml/2006/table">
            <a:tbl>
              <a:tblPr firstRow="1" bandRow="1">
                <a:tableStyleId>{5C22544A-7EE6-4342-B048-85BDC9FD1C3A}</a:tableStyleId>
              </a:tblPr>
              <a:tblGrid>
                <a:gridCol w="1069298"/>
                <a:gridCol w="2762355"/>
                <a:gridCol w="3415815"/>
              </a:tblGrid>
              <a:tr h="258315">
                <a:tc gridSpan="2">
                  <a:txBody>
                    <a:bodyPr/>
                    <a:lstStyle/>
                    <a:p>
                      <a:pPr marL="180000" indent="-180000" algn="ctr"/>
                      <a:r>
                        <a:rPr lang="en-CA" sz="1100" dirty="0" smtClean="0"/>
                        <a:t>Guideline</a:t>
                      </a:r>
                      <a:endParaRPr lang="en-CA" sz="1100" dirty="0"/>
                    </a:p>
                  </a:txBody>
                  <a:tcPr marL="68577" marR="68577" marT="34285" marB="34285" anchor="ctr">
                    <a:solidFill>
                      <a:srgbClr val="7889FB"/>
                    </a:solidFill>
                  </a:tcPr>
                </a:tc>
                <a:tc hMerge="1">
                  <a:txBody>
                    <a:bodyPr/>
                    <a:lstStyle/>
                    <a:p>
                      <a:endParaRPr lang="en-CA" dirty="0"/>
                    </a:p>
                  </a:txBody>
                  <a:tcPr>
                    <a:solidFill>
                      <a:srgbClr val="7889FB"/>
                    </a:solidFill>
                  </a:tcPr>
                </a:tc>
                <a:tc>
                  <a:txBody>
                    <a:bodyPr/>
                    <a:lstStyle/>
                    <a:p>
                      <a:pPr algn="ctr"/>
                      <a:r>
                        <a:rPr lang="en-CA" sz="1100" dirty="0" smtClean="0"/>
                        <a:t>Focus Points</a:t>
                      </a:r>
                      <a:endParaRPr lang="en-CA" sz="1100" dirty="0"/>
                    </a:p>
                  </a:txBody>
                  <a:tcPr marL="68577" marR="68577" marT="34285" marB="34285" anchor="ctr">
                    <a:solidFill>
                      <a:srgbClr val="7889FB"/>
                    </a:solidFill>
                  </a:tcPr>
                </a:tc>
              </a:tr>
              <a:tr h="658273">
                <a:tc>
                  <a:txBody>
                    <a:bodyPr/>
                    <a:lstStyle/>
                    <a:p>
                      <a:pPr marL="180000" marR="0" indent="-180000" algn="l" defTabSz="914400" rtl="0" eaLnBrk="1" fontAlgn="auto" latinLnBrk="0" hangingPunct="1">
                        <a:lnSpc>
                          <a:spcPct val="100000"/>
                        </a:lnSpc>
                        <a:spcBef>
                          <a:spcPts val="0"/>
                        </a:spcBef>
                        <a:spcAft>
                          <a:spcPts val="0"/>
                        </a:spcAft>
                        <a:buClrTx/>
                        <a:buSzTx/>
                        <a:buFont typeface="+mj-lt"/>
                        <a:buAutoNum type="romanLcPeriod" startAt="5"/>
                        <a:tabLst/>
                        <a:defRPr/>
                      </a:pPr>
                      <a:r>
                        <a:rPr lang="en-CA" sz="800" b="1" dirty="0" smtClean="0"/>
                        <a:t>Subcontracting</a:t>
                      </a:r>
                      <a:endParaRPr lang="en-CA" sz="800" b="1" dirty="0"/>
                    </a:p>
                  </a:txBody>
                  <a:tcPr marL="53998" marR="0" marT="34285" marB="34285">
                    <a:solidFill>
                      <a:srgbClr val="D6DAFD"/>
                    </a:solidFill>
                  </a:tcPr>
                </a:tc>
                <a:tc>
                  <a:txBody>
                    <a:bodyPr/>
                    <a:lstStyle/>
                    <a:p>
                      <a:r>
                        <a:rPr lang="en-CA" sz="600" b="0" i="0" kern="1200" dirty="0" smtClean="0">
                          <a:solidFill>
                            <a:schemeClr val="dk1"/>
                          </a:solidFill>
                          <a:latin typeface="+mn-lt"/>
                          <a:ea typeface="+mn-ea"/>
                          <a:cs typeface="+mn-cs"/>
                        </a:rPr>
                        <a:t>The contract or outsourcing agreement is expected to set out any rules or limitations to subcontracting by the service provider. In particular, security and confidentiality standards should apply to subcontracting or outsourcing arrangements by the primary service provider. Consistent with the principles of this Guideline, the audit and inspection rights of the FRE and OSFI should continue to apply to all significant subcontracting arrangements.</a:t>
                      </a:r>
                      <a:endParaRPr lang="en-CA" sz="600" dirty="0"/>
                    </a:p>
                  </a:txBody>
                  <a:tcPr marL="68577" marR="68577" marT="34285" marB="34285">
                    <a:solidFill>
                      <a:srgbClr val="D6DAFD"/>
                    </a:solidFill>
                  </a:tcPr>
                </a:tc>
                <a:tc>
                  <a:txBody>
                    <a:bodyPr/>
                    <a:lstStyle/>
                    <a:p>
                      <a:pPr marL="180000" indent="-180000">
                        <a:lnSpc>
                          <a:spcPts val="1400"/>
                        </a:lnSpc>
                        <a:spcAft>
                          <a:spcPts val="200"/>
                        </a:spcAft>
                        <a:buFont typeface="Arial" pitchFamily="34" charset="0"/>
                        <a:buChar char="•"/>
                      </a:pPr>
                      <a:r>
                        <a:rPr lang="en-CA" sz="1200" dirty="0" smtClean="0"/>
                        <a:t>What if any subcontracting is done?</a:t>
                      </a:r>
                    </a:p>
                    <a:p>
                      <a:pPr marL="180000" indent="-180000">
                        <a:lnSpc>
                          <a:spcPts val="1400"/>
                        </a:lnSpc>
                        <a:spcAft>
                          <a:spcPts val="200"/>
                        </a:spcAft>
                        <a:buFont typeface="Arial" pitchFamily="34" charset="0"/>
                        <a:buChar char="•"/>
                      </a:pPr>
                      <a:r>
                        <a:rPr lang="en-CA" sz="1200" dirty="0" smtClean="0"/>
                        <a:t>Is it clear the provider is not relieved of</a:t>
                      </a:r>
                      <a:r>
                        <a:rPr lang="en-CA" sz="1200" baseline="0" dirty="0" smtClean="0"/>
                        <a:t> any obligations due to subcontracting. </a:t>
                      </a:r>
                    </a:p>
                  </a:txBody>
                  <a:tcPr marL="68577" marR="68577" marT="34285" marB="34285">
                    <a:solidFill>
                      <a:srgbClr val="D6DAFD"/>
                    </a:solidFill>
                  </a:tcPr>
                </a:tc>
              </a:tr>
              <a:tr h="2696825">
                <a:tc>
                  <a:txBody>
                    <a:bodyPr/>
                    <a:lstStyle/>
                    <a:p>
                      <a:pPr marL="180000" marR="0" indent="-180000" algn="l" defTabSz="914400" rtl="0" eaLnBrk="1" fontAlgn="auto" latinLnBrk="0" hangingPunct="1">
                        <a:lnSpc>
                          <a:spcPct val="100000"/>
                        </a:lnSpc>
                        <a:spcBef>
                          <a:spcPts val="0"/>
                        </a:spcBef>
                        <a:spcAft>
                          <a:spcPts val="0"/>
                        </a:spcAft>
                        <a:buClrTx/>
                        <a:buSzTx/>
                        <a:buFont typeface="+mj-lt"/>
                        <a:buAutoNum type="romanLcPeriod" startAt="6"/>
                        <a:tabLst/>
                        <a:defRPr/>
                      </a:pPr>
                      <a:r>
                        <a:rPr lang="en-CA" sz="800" b="1" dirty="0" smtClean="0"/>
                        <a:t>Monitoring the material outsourcing agreement</a:t>
                      </a:r>
                      <a:endParaRPr lang="en-CA" sz="800" b="1" dirty="0"/>
                    </a:p>
                  </a:txBody>
                  <a:tcPr marL="53998" marR="0" marT="34285" marB="34285">
                    <a:solidFill>
                      <a:srgbClr val="ECEDFE"/>
                    </a:solidFill>
                  </a:tcPr>
                </a:tc>
                <a:tc>
                  <a:txBody>
                    <a:bodyPr/>
                    <a:lstStyle/>
                    <a:p>
                      <a:r>
                        <a:rPr lang="en-CA" sz="600" b="0" i="0" kern="1200" dirty="0" smtClean="0">
                          <a:solidFill>
                            <a:schemeClr val="dk1"/>
                          </a:solidFill>
                          <a:latin typeface="+mn-lt"/>
                          <a:ea typeface="+mn-ea"/>
                          <a:cs typeface="+mn-cs"/>
                        </a:rPr>
                        <a:t>The FRE should monitor all material outsourcing arrangements to ensure that the service is being delivered in the manner expected and in accordance with the terms of the contract or outsourcing agreement. Monitoring may take the form of regular, formal meetings with the service provider and/or periodic reviews of the outsourcing arrangement’s performance measures. Within a reasonable time, the FRE should advise its OSFI relationship manager about any events that are likely to have a significant negative impact on the delivery of the service.</a:t>
                      </a:r>
                    </a:p>
                    <a:p>
                      <a:r>
                        <a:rPr lang="en-CA" sz="600" b="0" i="0" kern="1200" dirty="0" smtClean="0">
                          <a:solidFill>
                            <a:schemeClr val="dk1"/>
                          </a:solidFill>
                          <a:latin typeface="+mn-lt"/>
                          <a:ea typeface="+mn-ea"/>
                          <a:cs typeface="+mn-cs"/>
                        </a:rPr>
                        <a:t>An FRE should review its material outsourcing arrangements to ensure compliance with its outsourcing risk policies and procedures and with the expectations of this Guideline. Reviews of material outsourcing arrangements should be periodically undertaken by the FRE’s internal audit department or another independent review function either internal or external to the FRE, provided it has the appropriate knowledge and skills. The FRE’s board of directors, or the chief agent or principal officer when the FRE is a branch, will always retain overall accountability for the outsourcing arrangement. Reviews should test the FRE’s risk-management activities for outsourcing in order to:</a:t>
                      </a:r>
                    </a:p>
                    <a:p>
                      <a:r>
                        <a:rPr lang="en-CA" sz="600" b="0" i="0" kern="1200" dirty="0" smtClean="0">
                          <a:solidFill>
                            <a:schemeClr val="dk1"/>
                          </a:solidFill>
                          <a:latin typeface="+mn-lt"/>
                          <a:ea typeface="+mn-ea"/>
                          <a:cs typeface="+mn-cs"/>
                        </a:rPr>
                        <a:t>ensure risk-management policies and procedures for outsourcing are being followed;</a:t>
                      </a:r>
                    </a:p>
                    <a:p>
                      <a:r>
                        <a:rPr lang="en-CA" sz="600" b="0" i="0" kern="1200" dirty="0" smtClean="0">
                          <a:solidFill>
                            <a:schemeClr val="dk1"/>
                          </a:solidFill>
                          <a:latin typeface="+mn-lt"/>
                          <a:ea typeface="+mn-ea"/>
                          <a:cs typeface="+mn-cs"/>
                        </a:rPr>
                        <a:t>ensure effective management controls over outsourcing activities;</a:t>
                      </a:r>
                    </a:p>
                    <a:p>
                      <a:r>
                        <a:rPr lang="en-CA" sz="600" b="0" i="0" kern="1200" dirty="0" smtClean="0">
                          <a:solidFill>
                            <a:schemeClr val="dk1"/>
                          </a:solidFill>
                          <a:latin typeface="+mn-lt"/>
                          <a:ea typeface="+mn-ea"/>
                          <a:cs typeface="+mn-cs"/>
                        </a:rPr>
                        <a:t>verify the adequacy and accuracy of management information reports; and</a:t>
                      </a:r>
                    </a:p>
                    <a:p>
                      <a:r>
                        <a:rPr lang="en-CA" sz="600" b="0" i="0" kern="1200" dirty="0" smtClean="0">
                          <a:solidFill>
                            <a:schemeClr val="dk1"/>
                          </a:solidFill>
                          <a:latin typeface="+mn-lt"/>
                          <a:ea typeface="+mn-ea"/>
                          <a:cs typeface="+mn-cs"/>
                        </a:rPr>
                        <a:t>ensure that personnel involved in risk-management for outsourcing are aware of the FRE’s risk-management policies and have the expertise required to make effective decisions consistent with those policies.</a:t>
                      </a:r>
                    </a:p>
                    <a:p>
                      <a:r>
                        <a:rPr lang="en-CA" sz="600" b="0" i="0" kern="1200" dirty="0" smtClean="0">
                          <a:solidFill>
                            <a:schemeClr val="dk1"/>
                          </a:solidFill>
                          <a:latin typeface="+mn-lt"/>
                          <a:ea typeface="+mn-ea"/>
                          <a:cs typeface="+mn-cs"/>
                        </a:rPr>
                        <a:t>Management should adjust the scope of the review depending on the nature of the outsourcing arrangement.</a:t>
                      </a:r>
                      <a:endParaRPr lang="en-CA" sz="600" dirty="0"/>
                    </a:p>
                  </a:txBody>
                  <a:tcPr marL="68577" marR="68577" marT="34285" marB="34285">
                    <a:solidFill>
                      <a:srgbClr val="ECEDFE"/>
                    </a:solidFill>
                  </a:tcPr>
                </a:tc>
                <a:tc>
                  <a:txBody>
                    <a:bodyPr/>
                    <a:lstStyle/>
                    <a:p>
                      <a:pPr marL="180000" marR="0" indent="-180000" algn="l" defTabSz="914400" rtl="0" eaLnBrk="1" fontAlgn="auto" latinLnBrk="0" hangingPunct="1">
                        <a:lnSpc>
                          <a:spcPts val="1400"/>
                        </a:lnSpc>
                        <a:spcBef>
                          <a:spcPts val="0"/>
                        </a:spcBef>
                        <a:spcAft>
                          <a:spcPts val="200"/>
                        </a:spcAft>
                        <a:buClrTx/>
                        <a:buSzTx/>
                        <a:buFont typeface="Arial" pitchFamily="34" charset="0"/>
                        <a:buChar char="•"/>
                        <a:tabLst/>
                        <a:defRPr/>
                      </a:pPr>
                      <a:r>
                        <a:rPr lang="en-CA" sz="1200" baseline="0" dirty="0" smtClean="0"/>
                        <a:t>Does the cloud provider grant client controlled and transparent access to multi level reporting and audit trails</a:t>
                      </a:r>
                    </a:p>
                    <a:p>
                      <a:pPr marL="180000" indent="-180000">
                        <a:lnSpc>
                          <a:spcPts val="1400"/>
                        </a:lnSpc>
                        <a:spcAft>
                          <a:spcPts val="200"/>
                        </a:spcAft>
                        <a:buFont typeface="Arial" pitchFamily="34" charset="0"/>
                        <a:buChar char="•"/>
                      </a:pPr>
                      <a:r>
                        <a:rPr lang="en-CA" sz="1200" dirty="0" smtClean="0"/>
                        <a:t>What additional layers of management are possible and practical</a:t>
                      </a:r>
                      <a:endParaRPr lang="en-CA" sz="1200" baseline="0" dirty="0" smtClean="0"/>
                    </a:p>
                    <a:p>
                      <a:endParaRPr lang="en-CA" sz="1200" dirty="0"/>
                    </a:p>
                  </a:txBody>
                  <a:tcPr marL="68577" marR="68577" marT="34285" marB="34285">
                    <a:solidFill>
                      <a:srgbClr val="ECEDFE"/>
                    </a:solidFill>
                  </a:tcPr>
                </a:tc>
              </a:tr>
            </a:tbl>
          </a:graphicData>
        </a:graphic>
      </p:graphicFrame>
    </p:spTree>
    <p:extLst>
      <p:ext uri="{BB962C8B-B14F-4D97-AF65-F5344CB8AC3E}">
        <p14:creationId xmlns:p14="http://schemas.microsoft.com/office/powerpoint/2010/main" val="23436209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47788" y="717110"/>
            <a:ext cx="6418660" cy="3902869"/>
          </a:xfrm>
        </p:spPr>
        <p:txBody>
          <a:bodyPr/>
          <a:lstStyle/>
          <a:p>
            <a:pPr>
              <a:defRPr/>
            </a:pPr>
            <a:r>
              <a:rPr lang="en-US" sz="1400" dirty="0" smtClean="0"/>
              <a:t>Cloud Provider Termination and Suspense rights</a:t>
            </a:r>
          </a:p>
          <a:p>
            <a:pPr lvl="1">
              <a:defRPr/>
            </a:pPr>
            <a:r>
              <a:rPr lang="en-US" sz="1200" dirty="0" smtClean="0"/>
              <a:t>Triggers</a:t>
            </a:r>
          </a:p>
          <a:p>
            <a:pPr lvl="1">
              <a:defRPr/>
            </a:pPr>
            <a:r>
              <a:rPr lang="en-US" sz="1200" dirty="0" smtClean="0"/>
              <a:t>Soft landing</a:t>
            </a:r>
          </a:p>
          <a:p>
            <a:pPr>
              <a:defRPr/>
            </a:pPr>
            <a:r>
              <a:rPr lang="en-US" sz="1400" dirty="0" smtClean="0"/>
              <a:t>Privacy</a:t>
            </a:r>
          </a:p>
          <a:p>
            <a:pPr lvl="1">
              <a:defRPr/>
            </a:pPr>
            <a:r>
              <a:rPr lang="en-US" sz="1200" dirty="0" smtClean="0"/>
              <a:t>Data controller vs. Data Processor</a:t>
            </a:r>
          </a:p>
          <a:p>
            <a:pPr lvl="1">
              <a:defRPr/>
            </a:pPr>
            <a:r>
              <a:rPr lang="en-US" sz="1200" dirty="0" smtClean="0"/>
              <a:t>Provincial restriction on storage and access outside of Canada of personal information collected by </a:t>
            </a:r>
            <a:r>
              <a:rPr lang="en-US" sz="1200" smtClean="0"/>
              <a:t>public sector  </a:t>
            </a:r>
            <a:r>
              <a:rPr lang="en-US" sz="1200" dirty="0" smtClean="0"/>
              <a:t>(B.C. – Legislation, Alberta - Practice)</a:t>
            </a:r>
          </a:p>
          <a:p>
            <a:pPr>
              <a:defRPr/>
            </a:pPr>
            <a:r>
              <a:rPr lang="en-US" sz="1400" dirty="0" smtClean="0"/>
              <a:t>“Know your Client” and other Screening</a:t>
            </a:r>
          </a:p>
          <a:p>
            <a:pPr lvl="1">
              <a:defRPr/>
            </a:pPr>
            <a:r>
              <a:rPr lang="en-US" sz="1200" dirty="0" smtClean="0"/>
              <a:t>Who is accountable for screening and what screening should be done?</a:t>
            </a:r>
          </a:p>
          <a:p>
            <a:pPr>
              <a:defRPr/>
            </a:pPr>
            <a:r>
              <a:rPr lang="en-US" sz="1400" dirty="0" smtClean="0"/>
              <a:t>Software Licensing</a:t>
            </a:r>
          </a:p>
          <a:p>
            <a:pPr lvl="1">
              <a:defRPr/>
            </a:pPr>
            <a:r>
              <a:rPr lang="en-US" sz="1200" dirty="0" smtClean="0"/>
              <a:t>Operating as a service bureau for other employees for benefit program, do the SaaS licenses allow for that?</a:t>
            </a:r>
          </a:p>
          <a:p>
            <a:pPr>
              <a:defRPr/>
            </a:pPr>
            <a:r>
              <a:rPr lang="en-US" sz="1400" dirty="0"/>
              <a:t> </a:t>
            </a:r>
            <a:r>
              <a:rPr lang="en-US" sz="1400" dirty="0" smtClean="0"/>
              <a:t>Changes to services, maintenance windows, Service Levels</a:t>
            </a:r>
          </a:p>
          <a:p>
            <a:pPr lvl="1">
              <a:defRPr/>
            </a:pPr>
            <a:r>
              <a:rPr lang="en-US" sz="1200" dirty="0" smtClean="0"/>
              <a:t>What does provider offer?</a:t>
            </a:r>
          </a:p>
          <a:p>
            <a:pPr lvl="1">
              <a:defRPr/>
            </a:pPr>
            <a:r>
              <a:rPr lang="en-US" sz="1200" dirty="0" smtClean="0"/>
              <a:t>Are there options to enhance?</a:t>
            </a:r>
          </a:p>
          <a:p>
            <a:pPr lvl="1">
              <a:defRPr/>
            </a:pPr>
            <a:r>
              <a:rPr lang="en-US" sz="1200" dirty="0" smtClean="0"/>
              <a:t>What is practical given nature of standardized cloud service?</a:t>
            </a:r>
          </a:p>
          <a:p>
            <a:pPr>
              <a:defRPr/>
            </a:pPr>
            <a:r>
              <a:rPr lang="en-US" sz="1400" dirty="0" smtClean="0"/>
              <a:t>Liability and Risk Issues</a:t>
            </a:r>
          </a:p>
          <a:p>
            <a:pPr lvl="1">
              <a:defRPr/>
            </a:pPr>
            <a:r>
              <a:rPr lang="en-US" sz="1200" dirty="0" smtClean="0"/>
              <a:t>Proportional risk approach</a:t>
            </a:r>
          </a:p>
          <a:p>
            <a:pPr marL="217885" lvl="1" indent="0">
              <a:buNone/>
              <a:defRPr/>
            </a:pPr>
            <a:endParaRPr lang="en-US" sz="1200" dirty="0" smtClean="0"/>
          </a:p>
          <a:p>
            <a:pPr>
              <a:defRPr/>
            </a:pPr>
            <a:endParaRPr lang="en-US" sz="1400" dirty="0" smtClean="0"/>
          </a:p>
          <a:p>
            <a:pPr>
              <a:defRPr/>
            </a:pPr>
            <a:endParaRPr lang="en-US" sz="1400" dirty="0"/>
          </a:p>
        </p:txBody>
      </p:sp>
      <p:sp>
        <p:nvSpPr>
          <p:cNvPr id="40963" name="Title 2"/>
          <p:cNvSpPr>
            <a:spLocks noGrp="1"/>
          </p:cNvSpPr>
          <p:nvPr>
            <p:ph type="title"/>
          </p:nvPr>
        </p:nvSpPr>
        <p:spPr>
          <a:xfrm>
            <a:off x="255588" y="106628"/>
            <a:ext cx="8545512" cy="857250"/>
          </a:xfrm>
        </p:spPr>
        <p:txBody>
          <a:bodyPr/>
          <a:lstStyle/>
          <a:p>
            <a:r>
              <a:rPr lang="en-US" altLang="en-US" sz="2000" dirty="0" smtClean="0"/>
              <a:t>Other issues to consider</a:t>
            </a:r>
          </a:p>
        </p:txBody>
      </p:sp>
    </p:spTree>
    <p:extLst>
      <p:ext uri="{BB962C8B-B14F-4D97-AF65-F5344CB8AC3E}">
        <p14:creationId xmlns:p14="http://schemas.microsoft.com/office/powerpoint/2010/main" val="3219647528"/>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Any Questions?</a:t>
            </a:r>
            <a:endParaRPr lang="en-US" dirty="0"/>
          </a:p>
        </p:txBody>
      </p:sp>
    </p:spTree>
    <p:extLst>
      <p:ext uri="{BB962C8B-B14F-4D97-AF65-F5344CB8AC3E}">
        <p14:creationId xmlns:p14="http://schemas.microsoft.com/office/powerpoint/2010/main" val="747532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15-IBM-CloudERK-PPT" id="{25162145-3AFD-492F-93DA-F07AFCBBC2EA}" vid="{0404AF43-2CE2-4A7A-8D6F-F6FAE2131F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B6F2769-7194-4217-93D3-3AF3A4742282}">
  <ds:schemaRefs>
    <ds:schemaRef ds:uri="http://purl.org/dc/terms/"/>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purl.org/dc/elements/1.1/"/>
    <ds:schemaRef ds:uri="http://schemas.microsoft.com/sharepoint/v3/field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1713</TotalTime>
  <Words>3108</Words>
  <Application>Microsoft Office PowerPoint</Application>
  <PresentationFormat>On-screen Show (16:9)</PresentationFormat>
  <Paragraphs>456</Paragraphs>
  <Slides>27</Slides>
  <Notes>20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Microsoft Excel 97-2003 Worksheet</vt:lpstr>
      <vt:lpstr>PowerPoint Presentation</vt:lpstr>
      <vt:lpstr>Disclaimer</vt:lpstr>
      <vt:lpstr>What is Cloud?</vt:lpstr>
      <vt:lpstr>Traditional IT environments can no longer fully support the needs of the mission – 85% of new apps will run in cloud.</vt:lpstr>
      <vt:lpstr>IBM’s holistic strategic approach with composable parts</vt:lpstr>
      <vt:lpstr>The reality of digital transformation</vt:lpstr>
      <vt:lpstr>Market adoption of IaaS, PaaS, and SaaS is more pervasive than many think. While a CIO will typically admit to using 10-15 public cloud services, the average enterprise is using over 850. </vt:lpstr>
      <vt:lpstr>LOB innovate at the speed the customer expects by tapping into cloud services. Their primary adoption path is as a consumer of off-premise SaaS.</vt:lpstr>
      <vt:lpstr>Cloud is a computing style that creates value by increasing economic potential, promoting agility, security, efficiency and cost control</vt:lpstr>
      <vt:lpstr>PowerPoint Presentation</vt:lpstr>
      <vt:lpstr>PowerPoint Presentation</vt:lpstr>
      <vt:lpstr>PowerPoint Presentation</vt:lpstr>
      <vt:lpstr>Security is a key cloud inhibitor:</vt:lpstr>
      <vt:lpstr>Why an inhibitor?  Because the cloud introduces complexity that many security organizations are unprepared to face…</vt:lpstr>
      <vt:lpstr>SoftLayer supports deployment of regulated workloads through extensive compliance and clear delineation of roles and responsibilities.</vt:lpstr>
      <vt:lpstr>PowerPoint Presentation</vt:lpstr>
      <vt:lpstr>Regulated Fact Case  and OSFI* Considerations</vt:lpstr>
      <vt:lpstr>OSFI guideline B-10:  Outsourcing of Business Activities, Functions and Processes</vt:lpstr>
      <vt:lpstr>OSFI emphasized 6 areas where FRFIs should consider their ability to meet the expectations of B-10 when using Cloud services</vt:lpstr>
      <vt:lpstr>How does the cloud service address the client standards that are implemented to address OSFI Guideline B-10 expectations</vt:lpstr>
      <vt:lpstr>Cloud Computing: Impact on Security &amp; Privacy</vt:lpstr>
      <vt:lpstr>ISO Cloud Computing standards</vt:lpstr>
      <vt:lpstr>How does the cloud service address the client standards that are implemented to address OSFI Guideline B-10 expectations</vt:lpstr>
      <vt:lpstr>How does the cloud service address the client standards that are implemented to address OSFI Guideline B-10 expectations</vt:lpstr>
      <vt:lpstr>How does the cloud service address the client standards that are implemented to address OSFI Guideline B-10 expectations</vt:lpstr>
      <vt:lpstr>Other issues to consider</vt:lpstr>
      <vt:lpstr>Any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Stewart Chow</dc:creator>
  <cp:lastModifiedBy>Qingjiu Jia</cp:lastModifiedBy>
  <cp:revision>74</cp:revision>
  <dcterms:created xsi:type="dcterms:W3CDTF">2015-06-17T16:14:29Z</dcterms:created>
  <dcterms:modified xsi:type="dcterms:W3CDTF">2015-11-10T02:30:43Z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y fmtid="{D5CDD505-2E9C-101B-9397-08002B2CF9AE}" pid="3" name="_Version">
    <vt:lpwstr/>
  </property>
  <property fmtid="{D5CDD505-2E9C-101B-9397-08002B2CF9AE}" pid="4" name="_Status">
    <vt:lpwstr>Not Started</vt:lpwstr>
  </property>
</Properties>
</file>